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1" r:id="rId6"/>
    <p:sldId id="285" r:id="rId7"/>
    <p:sldId id="286" r:id="rId8"/>
    <p:sldId id="261" r:id="rId9"/>
    <p:sldId id="262" r:id="rId10"/>
    <p:sldId id="280" r:id="rId11"/>
    <p:sldId id="287" r:id="rId12"/>
    <p:sldId id="263" r:id="rId13"/>
    <p:sldId id="264" r:id="rId14"/>
    <p:sldId id="288" r:id="rId15"/>
    <p:sldId id="265" r:id="rId16"/>
    <p:sldId id="266" r:id="rId17"/>
    <p:sldId id="272" r:id="rId18"/>
    <p:sldId id="267" r:id="rId19"/>
    <p:sldId id="268" r:id="rId20"/>
    <p:sldId id="269" r:id="rId21"/>
    <p:sldId id="270" r:id="rId22"/>
    <p:sldId id="271" r:id="rId23"/>
    <p:sldId id="289" r:id="rId24"/>
    <p:sldId id="273" r:id="rId25"/>
    <p:sldId id="274" r:id="rId26"/>
    <p:sldId id="275" r:id="rId27"/>
    <p:sldId id="279" r:id="rId28"/>
    <p:sldId id="290" r:id="rId29"/>
    <p:sldId id="276" r:id="rId30"/>
    <p:sldId id="277" r:id="rId31"/>
    <p:sldId id="284" r:id="rId32"/>
    <p:sldId id="278" r:id="rId33"/>
    <p:sldId id="292" r:id="rId34"/>
    <p:sldId id="291" r:id="rId35"/>
    <p:sldId id="282" r:id="rId36"/>
    <p:sldId id="283" r:id="rId3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9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95E8E-D875-42D9-AF97-07A07CFA8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D9B5C1-B4FB-429E-B39F-6FAB3819F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ADF2B8-35B3-48D1-B283-6068FD76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4FDBC1-CDF2-43CF-A33C-9232772B5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CB60D-C7B9-4A3D-8325-BD752A8C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289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2212C-19E1-4DD3-BBF5-BBC96FD4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D5E9EC-F150-4441-A2A9-0BCDF0AF0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A74F78-B843-4D51-BD35-EC9F56593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3CD48E-578B-4812-82A1-2642742F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5CE84E-DE31-4D83-BEA6-844E6C61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547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7AA4C5-0172-44AF-93CC-A5F6E929C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562E20-3920-4A7C-A28B-E0E391304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ACE3C-F50E-474B-A1F0-DEF29D6F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95043C-C874-4E04-A123-3B9866A3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3E980A-6E40-4617-9592-C269B8AF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964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9F1F9-D0B1-4793-B8BE-B50B4786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24FB23-0FE6-4D30-9DAD-66213455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2DA817-0CC9-4A0B-84A8-142E301B2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2828FD-16E8-43E8-A6BB-504027E1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1350BF-F7EE-44D0-A722-2A8952F1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649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4C7B9-8A69-4EA4-A813-06ACE37E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AD5F2E-AFFE-435D-933C-D17D52810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B857B0-D66F-4A6B-A99B-3C823137A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F60C3F-9A2E-45EA-8DA2-8764F2E81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76BFA7-7043-4CB7-BFF1-FE2A65AB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492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7E994-A0CE-41F8-B265-179E27CF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ED8A1-1AF0-4B6E-A608-C0FDE34B5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5633B4-A976-4AD8-B808-01DD50671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1327FA-1993-46C7-A97D-F3887C3A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C79B9C-C9A9-4FA0-A059-1E3C5608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95C05-C20B-4D3B-867D-B491DE93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767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477D3-DC6A-497F-B1AC-61B8B61A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4D6236-6DA0-4BFB-996A-E1A4E84D1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C1C3A7-DDBC-4DB7-83E2-8BCF96C06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47389F-A562-4043-9D09-442F3CA59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B0AD7B5-4A25-4058-9630-94DEDC63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80963DA-14B1-49F7-85B5-0083B5D4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BB955EE-3111-4C99-941C-26C7A8E1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FF09CC9-572C-450F-B69F-7301F02F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3638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006FB-7EA2-43C7-92E3-16CEC9A3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9E4888-DB72-44D9-A335-37C7F2B7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1258D0-9D8D-4967-8357-E067158B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E55178-D9F3-475F-86E8-AA50152E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785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8C0E94B-6F60-4F9A-92D5-0DA98339E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5721F7-35F1-4FF4-B3E7-E1736569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D04F74-DCA9-46BC-B9A9-92FE197C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41804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197CD-FA31-4B82-A42A-8DC1ACD0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9C631E-1A56-45B0-A0D7-86C1CFC3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EB07F-64BB-4C0C-8F6F-36910A111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BCD946-0BEE-4B24-A2D6-4AEC16F03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E49259-2FD4-46A9-B5DD-FB9A4B24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03DCAF-4834-4C17-9D86-8B0D51D2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4505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F4BD9-1F16-430C-9D07-D07EB503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ABB1DE3-C9DE-495A-9D7E-B0B648607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8BE4BF-8C83-4188-9126-6DE459C0D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158382-E844-4861-A435-717ADB80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E54926-1CE1-4F64-A14B-82B159B7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76491E-296B-4EBA-BC3C-0B9EDD54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978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771EF84-95BD-42C8-88B3-7D45B584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0629A4-E762-4EB4-A6F7-1653035D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5DDEA7-1EFC-4BD4-B6B5-3973807DF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333D5-9564-4A02-B830-07A0D1E4B754}" type="datetimeFigureOut">
              <a:rPr lang="es-AR" smtClean="0"/>
              <a:t>8/10/2023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7CEE44-9991-4A90-922E-C40018B88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A479C0-498E-4F51-882F-236E7C960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AFCE2-7CB3-4D3B-BA98-D2FD1B031B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474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6POAi7DoBs" TargetMode="External"/><Relationship Id="rId2" Type="http://schemas.openxmlformats.org/officeDocument/2006/relationships/hyperlink" Target="https://www.youtube.com/watch?v=9JU3GFgMWh8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amK6mljz3c" TargetMode="External"/><Relationship Id="rId2" Type="http://schemas.openxmlformats.org/officeDocument/2006/relationships/hyperlink" Target="https://www.youtube.com/watch?v=E3-vsKwQ0C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Q0vgZv_JWf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fGdlajO2EQ" TargetMode="External"/><Relationship Id="rId2" Type="http://schemas.openxmlformats.org/officeDocument/2006/relationships/hyperlink" Target="https://www.youtube.com/watch?v=bDydhNw4E1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_kceafWtbE" TargetMode="External"/><Relationship Id="rId2" Type="http://schemas.openxmlformats.org/officeDocument/2006/relationships/hyperlink" Target="https://www.youtube.com/watch?v=-XivcjKFl2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kJwE2Q9Ca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zniaKxMr2g" TargetMode="External"/><Relationship Id="rId2" Type="http://schemas.openxmlformats.org/officeDocument/2006/relationships/hyperlink" Target="https://www.youtube.com/watch?v=cxkbScwt77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70AIflmz0Y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erthenke.com/concerts/cbm8032av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77X6G0wcpZU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84F9429-1B25-4B99-B506-0309D09E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566" y="321732"/>
            <a:ext cx="3932237" cy="3414889"/>
          </a:xfrm>
        </p:spPr>
        <p:txBody>
          <a:bodyPr>
            <a:normAutofit/>
          </a:bodyPr>
          <a:lstStyle/>
          <a:p>
            <a:r>
              <a:rPr lang="es-AR" sz="5400" b="1" dirty="0">
                <a:solidFill>
                  <a:schemeClr val="accent2">
                    <a:lumMod val="75000"/>
                  </a:schemeClr>
                </a:solidFill>
              </a:rPr>
              <a:t>Música visual</a:t>
            </a:r>
            <a:br>
              <a:rPr lang="es-AR" sz="5400" b="1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s-AR" sz="5400" b="1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s-AR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s-AR" sz="5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s-AR" sz="5400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A4BEA6DF-AD29-4A77-8F0A-B4D003B0A8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8339" r="18339"/>
          <a:stretch/>
        </p:blipFill>
        <p:spPr>
          <a:xfrm>
            <a:off x="5375099" y="1134180"/>
            <a:ext cx="6172200" cy="4873625"/>
          </a:xfrm>
        </p:spPr>
      </p:pic>
    </p:spTree>
    <p:extLst>
      <p:ext uri="{BB962C8B-B14F-4D97-AF65-F5344CB8AC3E}">
        <p14:creationId xmlns:p14="http://schemas.microsoft.com/office/powerpoint/2010/main" val="917088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728BDA0-C59D-408C-8742-8D356A291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9484" y="725716"/>
            <a:ext cx="9550400" cy="1582056"/>
          </a:xfrm>
        </p:spPr>
        <p:txBody>
          <a:bodyPr>
            <a:normAutofit/>
          </a:bodyPr>
          <a:lstStyle/>
          <a:p>
            <a:pPr algn="l"/>
            <a:r>
              <a:rPr lang="es-MX" sz="2800" dirty="0"/>
              <a:t>Obras históricas utilizaron una variedad de dispositivos y técnicas mecánicas para registrar elementos pictóricos y gráficos para sus películas</a:t>
            </a:r>
            <a:endParaRPr lang="es-AR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6DDC78B-E4F4-4A74-A434-1A3D1C197640}"/>
              </a:ext>
            </a:extLst>
          </p:cNvPr>
          <p:cNvSpPr txBox="1"/>
          <p:nvPr/>
        </p:nvSpPr>
        <p:spPr>
          <a:xfrm>
            <a:off x="899885" y="2555801"/>
            <a:ext cx="1127759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     </a:t>
            </a:r>
            <a:r>
              <a:rPr lang="es-AR" sz="2800" dirty="0">
                <a:solidFill>
                  <a:schemeClr val="accent2">
                    <a:lumMod val="75000"/>
                  </a:schemeClr>
                </a:solidFill>
              </a:rPr>
              <a:t>Estudios de Oskar Fischinger (Fischinger, 1929-1932)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https://www.youtube.com/watch?v=9JU3GFgMWh8</a:t>
            </a:r>
            <a:endParaRPr lang="es-A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accent2">
                    <a:lumMod val="75000"/>
                  </a:schemeClr>
                </a:solidFill>
              </a:rPr>
              <a:t> Preludio de Hans Richter (Richter, 1919)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accent2">
                    <a:lumMod val="75000"/>
                  </a:schemeClr>
                </a:solidFill>
              </a:rPr>
              <a:t> Kurt Reflektorische Farblichtspiele de Schwerdfteger (Schwerdfteger,1922). </a:t>
            </a:r>
            <a:r>
              <a:rPr lang="es-AR" sz="2800" dirty="0">
                <a:solidFill>
                  <a:schemeClr val="accent2">
                    <a:lumMod val="75000"/>
                  </a:schemeClr>
                </a:solidFill>
                <a:hlinkClick r:id="rId3"/>
              </a:rPr>
              <a:t>https://www.youtube.com/watch?v=K6POAi7DoBs</a:t>
            </a:r>
            <a:endParaRPr lang="es-A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AR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7C3222-F475-48C7-9892-AD470D74DA99}"/>
              </a:ext>
            </a:extLst>
          </p:cNvPr>
          <p:cNvSpPr txBox="1"/>
          <p:nvPr/>
        </p:nvSpPr>
        <p:spPr>
          <a:xfrm>
            <a:off x="1509483" y="5341179"/>
            <a:ext cx="7576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dirty="0"/>
          </a:p>
          <a:p>
            <a:endParaRPr lang="es-MX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473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C627B2D-0A94-4652-B936-DDC67322E11F}"/>
              </a:ext>
            </a:extLst>
          </p:cNvPr>
          <p:cNvSpPr txBox="1"/>
          <p:nvPr/>
        </p:nvSpPr>
        <p:spPr>
          <a:xfrm>
            <a:off x="508001" y="548580"/>
            <a:ext cx="1145177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dirty="0"/>
              <a:t>Le</a:t>
            </a:r>
            <a:r>
              <a:rPr lang="es-MX" sz="3200" dirty="0"/>
              <a:t> Otros han utilizado diferentes medios tecnológicos para realizar sus imágenes dibujando directamente en películas </a:t>
            </a:r>
          </a:p>
          <a:p>
            <a:endParaRPr lang="es-MX" sz="3200" dirty="0"/>
          </a:p>
          <a:p>
            <a:endParaRPr lang="es-MX" sz="3200" dirty="0"/>
          </a:p>
          <a:p>
            <a:endParaRPr lang="es-MX" sz="3200" dirty="0"/>
          </a:p>
          <a:p>
            <a:r>
              <a:rPr lang="es-AR" sz="2000" dirty="0"/>
              <a:t> </a:t>
            </a:r>
          </a:p>
          <a:p>
            <a:endParaRPr lang="es-AR" sz="2000" dirty="0"/>
          </a:p>
          <a:p>
            <a:r>
              <a:rPr lang="es-AR" sz="2000" dirty="0"/>
              <a:t> </a:t>
            </a:r>
          </a:p>
          <a:p>
            <a:endParaRPr lang="es-AR" sz="2000" dirty="0"/>
          </a:p>
          <a:p>
            <a:endParaRPr lang="es-AR" sz="2000" dirty="0"/>
          </a:p>
          <a:p>
            <a:endParaRPr lang="es-AR" sz="3200" dirty="0"/>
          </a:p>
          <a:p>
            <a:endParaRPr lang="sv-SE" sz="2000" dirty="0"/>
          </a:p>
          <a:p>
            <a:r>
              <a:rPr lang="sv-SE" sz="2000" dirty="0"/>
              <a:t>Dots (1940) </a:t>
            </a:r>
            <a:r>
              <a:rPr lang="sv-SE" sz="2000" dirty="0">
                <a:hlinkClick r:id="rId2"/>
              </a:rPr>
              <a:t>https://www.youtube.com/watch?v=E3-vsKwQ0Cg</a:t>
            </a:r>
            <a:endParaRPr lang="sv-SE" sz="2000" dirty="0"/>
          </a:p>
          <a:p>
            <a:endParaRPr lang="sv-SE" sz="2000" dirty="0"/>
          </a:p>
          <a:p>
            <a:r>
              <a:rPr lang="sv-SE" sz="2000" dirty="0"/>
              <a:t>loops (1940) </a:t>
            </a:r>
            <a:r>
              <a:rPr lang="sv-SE" sz="2000" dirty="0">
                <a:hlinkClick r:id="rId3"/>
              </a:rPr>
              <a:t>https://www.youtube.com/watch?v=HamK6mljz3c</a:t>
            </a:r>
            <a:endParaRPr lang="sv-SE" sz="2000" dirty="0"/>
          </a:p>
          <a:p>
            <a:endParaRPr lang="sv-SE" sz="2000" dirty="0"/>
          </a:p>
          <a:p>
            <a:endParaRPr lang="es-AR" sz="3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8CC47-F1A7-4324-A988-291B9FD2ED21}"/>
              </a:ext>
            </a:extLst>
          </p:cNvPr>
          <p:cNvSpPr txBox="1"/>
          <p:nvPr/>
        </p:nvSpPr>
        <p:spPr>
          <a:xfrm>
            <a:off x="1117600" y="1814404"/>
            <a:ext cx="863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accent2"/>
                </a:solidFill>
              </a:rPr>
              <a:t>Len Lye  </a:t>
            </a:r>
            <a:r>
              <a:rPr lang="es-MX" dirty="0">
                <a:solidFill>
                  <a:schemeClr val="accent2"/>
                </a:solidFill>
              </a:rPr>
              <a:t>Particles In Space (1979) </a:t>
            </a:r>
            <a:r>
              <a:rPr lang="es-MX" dirty="0"/>
              <a:t>https://www.youtube.com/watch?v=5MiUMtWPLCw</a:t>
            </a:r>
          </a:p>
          <a:p>
            <a:endParaRPr lang="es-MX" dirty="0"/>
          </a:p>
          <a:p>
            <a:r>
              <a:rPr lang="es-MX" dirty="0"/>
              <a:t>SOBRE EL TRABAJO DE </a:t>
            </a:r>
            <a:r>
              <a:rPr lang="es-MX" dirty="0">
                <a:solidFill>
                  <a:schemeClr val="accent2"/>
                </a:solidFill>
              </a:rPr>
              <a:t>Norman McLaren</a:t>
            </a:r>
            <a:r>
              <a:rPr lang="es-MX" dirty="0"/>
              <a:t> </a:t>
            </a:r>
            <a:r>
              <a:rPr lang="es-MX" dirty="0">
                <a:hlinkClick r:id="rId4"/>
              </a:rPr>
              <a:t>https://www.youtube.com/watch?v=Q0vgZv_JWfM</a:t>
            </a:r>
            <a:endParaRPr lang="es-MX" dirty="0"/>
          </a:p>
          <a:p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3ED295-AEAD-4039-9BB7-6700F79C1974}"/>
              </a:ext>
            </a:extLst>
          </p:cNvPr>
          <p:cNvSpPr txBox="1"/>
          <p:nvPr/>
        </p:nvSpPr>
        <p:spPr>
          <a:xfrm>
            <a:off x="1320800" y="3175618"/>
            <a:ext cx="95358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chemeClr val="accent2"/>
                </a:solidFill>
              </a:rPr>
              <a:t>Norman McLaren </a:t>
            </a:r>
            <a:r>
              <a:rPr lang="es-MX" sz="2000" dirty="0"/>
              <a:t>explica cómo produce sonido sintético en una película. Con un osciloscopio, primero demuestra cómo se ven los sonidos en la pantalla; a continuación, cómo se forma el sonido en la banda sonora de una película; y luego cómo suenan los sonidos sintéticos cuando se dibujan directamente en una película. Esta técnica también se demuestra en Dots and Loops y los primeros experimentos de gráficos por computadora para generar puntos de luz y bloques gráficos. 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361320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75E49-5DA1-48BB-B9A3-69C7F6D0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69" y="1448272"/>
            <a:ext cx="10515600" cy="927654"/>
          </a:xfrm>
        </p:spPr>
        <p:txBody>
          <a:bodyPr>
            <a:normAutofit fontScale="90000"/>
          </a:bodyPr>
          <a:lstStyle/>
          <a:p>
            <a:r>
              <a:rPr lang="es-MX" sz="3100" b="1" dirty="0">
                <a:solidFill>
                  <a:schemeClr val="accent2"/>
                </a:solidFill>
              </a:rPr>
              <a:t>Walter Ruttmann </a:t>
            </a:r>
            <a:r>
              <a:rPr lang="es-MX" sz="3100" b="1" dirty="0"/>
              <a:t>previó esto en 1919 cuando observó que el progreso tecnológico conduciría a la aceleración de la transferencia de información entre el sonido y la imagen.</a:t>
            </a:r>
            <a:br>
              <a:rPr lang="es-MX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7D6E77-FFBC-42CF-98F0-7AE452CD0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06082"/>
            <a:ext cx="10677939" cy="2242792"/>
          </a:xfrm>
          <a:ln w="57150"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Sinfonía de una gran ciudad (1927) </a:t>
            </a:r>
            <a:r>
              <a:rPr lang="es-MX" dirty="0"/>
              <a:t> </a:t>
            </a:r>
            <a:r>
              <a:rPr lang="es-MX" dirty="0">
                <a:hlinkClick r:id="rId2"/>
              </a:rPr>
              <a:t>https://www.youtube.com/watch?v=bDydhNw4E1Y</a:t>
            </a:r>
            <a:endParaRPr lang="es-MX" dirty="0"/>
          </a:p>
          <a:p>
            <a:r>
              <a:rPr lang="es-MX" dirty="0"/>
              <a:t>También es considerado un pionero del arte sonoro, como autor de </a:t>
            </a:r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Wochenende (1930)</a:t>
            </a:r>
          </a:p>
          <a:p>
            <a:pPr marL="0" indent="0">
              <a:buNone/>
            </a:pPr>
            <a:r>
              <a:rPr lang="es-AR" dirty="0">
                <a:solidFill>
                  <a:schemeClr val="accent2">
                    <a:lumMod val="75000"/>
                  </a:schemeClr>
                </a:solidFill>
                <a:hlinkClick r:id="rId3"/>
              </a:rPr>
              <a:t>     https://www.youtube.com/watch?v=SfGdlajO2EQ</a:t>
            </a:r>
            <a:endParaRPr lang="es-A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A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A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A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1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BD75D-6053-4F5F-B21A-A433D8C2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2782"/>
            <a:ext cx="10515600" cy="1325563"/>
          </a:xfrm>
        </p:spPr>
        <p:txBody>
          <a:bodyPr>
            <a:normAutofit/>
          </a:bodyPr>
          <a:lstStyle/>
          <a:p>
            <a:r>
              <a:rPr lang="es-AR" sz="3200" dirty="0">
                <a:solidFill>
                  <a:schemeClr val="accent2"/>
                </a:solidFill>
              </a:rPr>
              <a:t>John Hales Whitney, Sr. </a:t>
            </a:r>
            <a:r>
              <a:rPr lang="es-AR" sz="3200" dirty="0"/>
              <a:t>(8 de abril de 1917–22 de septiembre de 1995)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D86607-5D67-4CB8-9FB6-637D0CF2C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325"/>
            <a:ext cx="10515600" cy="1063349"/>
          </a:xfrm>
          <a:ln w="57150"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s-MX" dirty="0"/>
              <a:t> "La innovación técnica está proporcionando los medios para comenzar un arte fino para los ojos y los oídos"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78503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716CC1-3C39-4326-89B5-E4D6946B8082}"/>
              </a:ext>
            </a:extLst>
          </p:cNvPr>
          <p:cNvSpPr txBox="1"/>
          <p:nvPr/>
        </p:nvSpPr>
        <p:spPr>
          <a:xfrm>
            <a:off x="849085" y="885371"/>
            <a:ext cx="104938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000" dirty="0"/>
              <a:t>La práctica de la </a:t>
            </a:r>
            <a:r>
              <a:rPr lang="es-MX" sz="4000" dirty="0">
                <a:solidFill>
                  <a:schemeClr val="accent2">
                    <a:lumMod val="75000"/>
                  </a:schemeClr>
                </a:solidFill>
              </a:rPr>
              <a:t>música visual </a:t>
            </a:r>
            <a:r>
              <a:rPr lang="es-MX" sz="4000" dirty="0"/>
              <a:t>de hoy es diverso y de amplio alcance, asistido por herramientas informáticas y de tecnología digital</a:t>
            </a:r>
          </a:p>
          <a:p>
            <a:r>
              <a:rPr lang="es-MX" sz="4000" dirty="0"/>
              <a:t>Composición de </a:t>
            </a:r>
            <a:r>
              <a:rPr lang="es-MX" sz="4000" dirty="0">
                <a:solidFill>
                  <a:schemeClr val="accent2">
                    <a:lumMod val="75000"/>
                  </a:schemeClr>
                </a:solidFill>
              </a:rPr>
              <a:t>música visual</a:t>
            </a:r>
            <a:r>
              <a:rPr lang="es-MX" sz="4000" dirty="0"/>
              <a:t>:</a:t>
            </a:r>
          </a:p>
          <a:p>
            <a:endParaRPr lang="es-MX" sz="4000" dirty="0"/>
          </a:p>
          <a:p>
            <a:r>
              <a:rPr lang="es-MX" sz="4000" dirty="0"/>
              <a:t>Características visuales y características musicales</a:t>
            </a:r>
          </a:p>
        </p:txBody>
      </p:sp>
    </p:spTree>
    <p:extLst>
      <p:ext uri="{BB962C8B-B14F-4D97-AF65-F5344CB8AC3E}">
        <p14:creationId xmlns:p14="http://schemas.microsoft.com/office/powerpoint/2010/main" val="98062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0A9CE-1343-4CF7-BC88-8AA47DB5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b="1" dirty="0"/>
              <a:t>Composición de </a:t>
            </a:r>
            <a:r>
              <a:rPr lang="es-AR" sz="4000" b="1" dirty="0">
                <a:solidFill>
                  <a:schemeClr val="accent2">
                    <a:lumMod val="75000"/>
                  </a:schemeClr>
                </a:solidFill>
              </a:rPr>
              <a:t>música visual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3E39B8-F400-47E6-87CF-E27E918BB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371" y="2201791"/>
            <a:ext cx="2461591" cy="4071592"/>
          </a:xfrm>
          <a:ln w="57150"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• el estilo</a:t>
            </a:r>
          </a:p>
          <a:p>
            <a:pPr marL="0" indent="0">
              <a:buNone/>
            </a:pPr>
            <a:r>
              <a:rPr lang="es-MX" dirty="0"/>
              <a:t>• el tiempo</a:t>
            </a:r>
          </a:p>
          <a:p>
            <a:pPr marL="0" indent="0">
              <a:buNone/>
            </a:pPr>
            <a:r>
              <a:rPr lang="es-MX" dirty="0"/>
              <a:t>• la estructura</a:t>
            </a:r>
          </a:p>
          <a:p>
            <a:pPr marL="0" indent="0">
              <a:buNone/>
            </a:pPr>
            <a:r>
              <a:rPr lang="es-MX" dirty="0"/>
              <a:t>• forma</a:t>
            </a:r>
          </a:p>
          <a:p>
            <a:pPr marL="0" indent="0">
              <a:buNone/>
            </a:pPr>
            <a:r>
              <a:rPr lang="es-MX" dirty="0"/>
              <a:t>• espacio</a:t>
            </a:r>
          </a:p>
          <a:p>
            <a:pPr marL="0" indent="0">
              <a:buNone/>
            </a:pPr>
            <a:r>
              <a:rPr lang="es-MX" dirty="0"/>
              <a:t>• ritmo</a:t>
            </a:r>
          </a:p>
          <a:p>
            <a:pPr marL="0" indent="0">
              <a:buNone/>
            </a:pPr>
            <a:r>
              <a:rPr lang="es-MX" dirty="0"/>
              <a:t>• duración</a:t>
            </a:r>
          </a:p>
          <a:p>
            <a:pPr marL="0" indent="0">
              <a:buNone/>
            </a:pPr>
            <a:r>
              <a:rPr lang="es-MX" dirty="0"/>
              <a:t>• relaciones </a:t>
            </a:r>
          </a:p>
          <a:p>
            <a:pPr marL="0" indent="0">
              <a:buNone/>
            </a:pPr>
            <a:r>
              <a:rPr lang="es-MX" dirty="0"/>
              <a:t>• armonía  </a:t>
            </a:r>
          </a:p>
          <a:p>
            <a:pPr marL="0" indent="0">
              <a:buNone/>
            </a:pPr>
            <a:r>
              <a:rPr lang="es-MX" dirty="0"/>
              <a:t>• </a:t>
            </a:r>
            <a:r>
              <a:rPr lang="es-MX" dirty="0" err="1"/>
              <a:t>gestalt</a:t>
            </a:r>
            <a:r>
              <a:rPr lang="es-MX" dirty="0"/>
              <a:t>. 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A95ADD-1755-4D0C-820F-C1A9F303088F}"/>
              </a:ext>
            </a:extLst>
          </p:cNvPr>
          <p:cNvSpPr txBox="1"/>
          <p:nvPr/>
        </p:nvSpPr>
        <p:spPr>
          <a:xfrm rot="10800000" flipV="1">
            <a:off x="7346440" y="1975429"/>
            <a:ext cx="2743200" cy="452431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• </a:t>
            </a:r>
            <a:r>
              <a:rPr lang="es-MX" sz="2400" dirty="0"/>
              <a:t>orquestación</a:t>
            </a:r>
          </a:p>
          <a:p>
            <a:r>
              <a:rPr lang="es-MX" sz="2400" dirty="0"/>
              <a:t>• fraseo</a:t>
            </a:r>
          </a:p>
          <a:p>
            <a:r>
              <a:rPr lang="es-MX" sz="2400" dirty="0"/>
              <a:t>• línea</a:t>
            </a:r>
          </a:p>
          <a:p>
            <a:r>
              <a:rPr lang="es-MX" sz="2400" dirty="0"/>
              <a:t>• color</a:t>
            </a:r>
          </a:p>
          <a:p>
            <a:r>
              <a:rPr lang="es-MX" sz="2400" dirty="0"/>
              <a:t>• contraste</a:t>
            </a:r>
          </a:p>
          <a:p>
            <a:r>
              <a:rPr lang="es-MX" sz="2400" dirty="0"/>
              <a:t>• forma </a:t>
            </a:r>
          </a:p>
          <a:p>
            <a:r>
              <a:rPr lang="es-MX" sz="2400" dirty="0"/>
              <a:t>• patrón</a:t>
            </a:r>
          </a:p>
          <a:p>
            <a:r>
              <a:rPr lang="es-MX" sz="2400" dirty="0"/>
              <a:t>• repetición</a:t>
            </a:r>
          </a:p>
          <a:p>
            <a:r>
              <a:rPr lang="es-MX" sz="2400" dirty="0"/>
              <a:t>• consonancia</a:t>
            </a:r>
          </a:p>
          <a:p>
            <a:r>
              <a:rPr lang="es-MX" sz="2400" dirty="0"/>
              <a:t>• disonancia</a:t>
            </a:r>
          </a:p>
          <a:p>
            <a:r>
              <a:rPr lang="es-MX" sz="2400" dirty="0"/>
              <a:t>• tono</a:t>
            </a:r>
          </a:p>
          <a:p>
            <a:r>
              <a:rPr lang="es-MX" sz="2400" dirty="0"/>
              <a:t>• dinámica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3DB4E8-1E4C-4C88-86BD-318D58BC345E}"/>
              </a:ext>
            </a:extLst>
          </p:cNvPr>
          <p:cNvSpPr txBox="1"/>
          <p:nvPr/>
        </p:nvSpPr>
        <p:spPr>
          <a:xfrm>
            <a:off x="7533860" y="1459856"/>
            <a:ext cx="2643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Trazos específicos </a:t>
            </a:r>
          </a:p>
        </p:txBody>
      </p:sp>
    </p:spTree>
    <p:extLst>
      <p:ext uri="{BB962C8B-B14F-4D97-AF65-F5344CB8AC3E}">
        <p14:creationId xmlns:p14="http://schemas.microsoft.com/office/powerpoint/2010/main" val="128765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E1921-E467-43D4-A7F7-242C9076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57" y="887430"/>
            <a:ext cx="5867400" cy="1643743"/>
          </a:xfrm>
          <a:ln w="5715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s-AR" sz="3200" b="1" dirty="0"/>
              <a:t>Conceptos de la música en las obras de música visual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8550B7-DC7D-4D14-90E7-9B2006BFB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2571" y="887431"/>
            <a:ext cx="4267200" cy="1643742"/>
          </a:xfrm>
          <a:ln w="5715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las estructuras y el lenguaje</a:t>
            </a:r>
            <a:endParaRPr lang="es-AR" sz="3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294E9B-07D1-4C5E-B1CF-F1FA27F8A84B}"/>
              </a:ext>
            </a:extLst>
          </p:cNvPr>
          <p:cNvSpPr txBox="1"/>
          <p:nvPr/>
        </p:nvSpPr>
        <p:spPr>
          <a:xfrm>
            <a:off x="388257" y="3403600"/>
            <a:ext cx="5417457" cy="17543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MX" sz="3600" dirty="0"/>
              <a:t>Propiedades comunes entre la música y la imagen en movimiento </a:t>
            </a:r>
            <a:endParaRPr lang="es-AR" sz="3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6DF825-302E-4C85-A861-40540BA9002D}"/>
              </a:ext>
            </a:extLst>
          </p:cNvPr>
          <p:cNvSpPr txBox="1"/>
          <p:nvPr/>
        </p:nvSpPr>
        <p:spPr>
          <a:xfrm>
            <a:off x="8712200" y="3813025"/>
            <a:ext cx="3091543" cy="7078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AR" sz="2800" b="1" dirty="0"/>
              <a:t> </a:t>
            </a:r>
            <a:r>
              <a:rPr lang="es-AR" sz="4000" b="1" dirty="0"/>
              <a:t>movimiento</a:t>
            </a:r>
            <a:endParaRPr lang="es-AR" sz="2800" b="1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85B2BB2A-D3AE-4A40-AF0C-B935592CAD4C}"/>
              </a:ext>
            </a:extLst>
          </p:cNvPr>
          <p:cNvSpPr/>
          <p:nvPr/>
        </p:nvSpPr>
        <p:spPr>
          <a:xfrm>
            <a:off x="6419595" y="1513358"/>
            <a:ext cx="1109037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F1CDC5A2-4B48-41A5-80CF-1FF797A496C0}"/>
              </a:ext>
            </a:extLst>
          </p:cNvPr>
          <p:cNvSpPr/>
          <p:nvPr/>
        </p:nvSpPr>
        <p:spPr>
          <a:xfrm>
            <a:off x="6255656" y="4165601"/>
            <a:ext cx="2061029" cy="35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7655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BA10F-88A2-484A-BCAD-287C69B0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Pintar según un lenguaje de música</a:t>
            </a:r>
            <a:br>
              <a:rPr lang="es-MX" dirty="0"/>
            </a:br>
            <a:r>
              <a:rPr lang="es-MX" dirty="0">
                <a:solidFill>
                  <a:schemeClr val="accent2"/>
                </a:solidFill>
              </a:rPr>
              <a:t>Metáfora </a:t>
            </a:r>
            <a:endParaRPr lang="es-AR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E6C3A-D54D-4F12-ADFA-D5C51B011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713" y="4882820"/>
            <a:ext cx="5257800" cy="1904546"/>
          </a:xfrm>
          <a:ln w="57150">
            <a:solidFill>
              <a:schemeClr val="accent2"/>
            </a:solidFill>
          </a:ln>
        </p:spPr>
        <p:txBody>
          <a:bodyPr/>
          <a:lstStyle/>
          <a:p>
            <a:r>
              <a:rPr lang="es-AR" dirty="0"/>
              <a:t>Wassily Kandinsky (1866-1944)</a:t>
            </a:r>
          </a:p>
          <a:p>
            <a:r>
              <a:rPr lang="es-AR" dirty="0"/>
              <a:t> Paul Klee (1879-1940) </a:t>
            </a:r>
          </a:p>
          <a:p>
            <a:r>
              <a:rPr lang="es-AR" dirty="0"/>
              <a:t> Roy </a:t>
            </a:r>
            <a:r>
              <a:rPr lang="es-AR" dirty="0" err="1"/>
              <a:t>DeMaistre</a:t>
            </a:r>
            <a:r>
              <a:rPr lang="es-AR" dirty="0"/>
              <a:t> (1894-1968) </a:t>
            </a:r>
          </a:p>
          <a:p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0107AF-30F0-4DC6-9F65-EA045D47DFB8}"/>
              </a:ext>
            </a:extLst>
          </p:cNvPr>
          <p:cNvSpPr txBox="1"/>
          <p:nvPr/>
        </p:nvSpPr>
        <p:spPr>
          <a:xfrm>
            <a:off x="838200" y="1654177"/>
            <a:ext cx="97390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La metáfora como composición para los artistas visuales: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Utilizan las formas y el lenguaje musical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Aparecen artistas que comienzan a reflejar en la pintura los sonidos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Trabajan con conceptos e ideas musicales y traducen esas Ideas y principios para sus prácticas artísticas visuales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 Exploración visual con el pensamiento musical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 Los artistas crean nuevas formas visuales nuevos patrones y relaciones entre elementos visuales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5542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75BE-984D-476B-BE74-47CE9555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i="1" dirty="0">
                <a:solidFill>
                  <a:schemeClr val="accent2"/>
                </a:solidFill>
              </a:rPr>
              <a:t>Composición No.218, 1919 </a:t>
            </a:r>
            <a:r>
              <a:rPr lang="es-AR" dirty="0">
                <a:solidFill>
                  <a:schemeClr val="accent2"/>
                </a:solidFill>
              </a:rPr>
              <a:t>Kandinsky (1866-1944)</a:t>
            </a:r>
            <a:br>
              <a:rPr lang="es-AR" dirty="0">
                <a:solidFill>
                  <a:schemeClr val="accent2"/>
                </a:solidFill>
              </a:rPr>
            </a:br>
            <a:endParaRPr lang="es-AR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569A384-DE8C-4DF4-9AE2-E25C2E1D0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2085" y="1167923"/>
            <a:ext cx="4401715" cy="54634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8EDC46-AD8B-45AE-8E89-013259C863EE}"/>
              </a:ext>
            </a:extLst>
          </p:cNvPr>
          <p:cNvSpPr txBox="1"/>
          <p:nvPr/>
        </p:nvSpPr>
        <p:spPr>
          <a:xfrm>
            <a:off x="856085" y="289107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Influenciado por la música atonal del compositor Arnold Schönberg estaba interesado en la relación análoga entre la música y la pintura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628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1E4AB-2DAB-414B-B46C-075F36B9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3229" cy="1449161"/>
          </a:xfrm>
        </p:spPr>
        <p:txBody>
          <a:bodyPr>
            <a:normAutofit/>
          </a:bodyPr>
          <a:lstStyle/>
          <a:p>
            <a:r>
              <a:rPr lang="es-MX" sz="4000" dirty="0">
                <a:solidFill>
                  <a:schemeClr val="accent2"/>
                </a:solidFill>
              </a:rPr>
              <a:t>Roy De Maistre </a:t>
            </a:r>
            <a:r>
              <a:rPr lang="es-MX" sz="4000" dirty="0"/>
              <a:t>Ideo un sistema en el cual utilizó:</a:t>
            </a:r>
            <a:br>
              <a:rPr lang="es-MX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5AD277-383F-49D2-960C-48D57251F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086" y="2180204"/>
            <a:ext cx="10033000" cy="2551453"/>
          </a:xfrm>
          <a:ln w="57150"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s-MX" dirty="0"/>
              <a:t>• Una Relación matemática de frecuencias </a:t>
            </a:r>
          </a:p>
          <a:p>
            <a:pPr marL="0" indent="0">
              <a:buNone/>
            </a:pPr>
            <a:r>
              <a:rPr lang="es-MX" dirty="0"/>
              <a:t>• Unió el fenómeno físico de la luz y sonido</a:t>
            </a:r>
          </a:p>
          <a:p>
            <a:pPr marL="0" indent="0">
              <a:buNone/>
            </a:pPr>
            <a:r>
              <a:rPr lang="es-MX" dirty="0"/>
              <a:t>• Ideó sus cartas de colores y las alineó con las notas blancas           del teclado. </a:t>
            </a:r>
          </a:p>
          <a:p>
            <a:pPr marL="0" indent="0">
              <a:buNone/>
            </a:pPr>
            <a:r>
              <a:rPr lang="es-MX" dirty="0"/>
              <a:t>• Usó este sistema de colores para componer sus pinturas. 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2382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20A5E-B611-4260-88FA-B3F0AEA2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400" b="1" dirty="0"/>
              <a:t>Sobre </a:t>
            </a:r>
            <a:r>
              <a:rPr lang="es-AR" sz="2400" b="1" dirty="0">
                <a:solidFill>
                  <a:schemeClr val="accent2"/>
                </a:solidFill>
              </a:rPr>
              <a:t>Maura McDonnell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FB2762-1291-4DF1-9D46-CAA34E36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3435" cy="3157192"/>
          </a:xfrm>
          <a:ln w="76200">
            <a:extLst>
              <a:ext uri="{C807C97D-BFC1-408E-A445-0C87EB9F89A2}">
                <ask:lineSketchStyleProps xmlns:ask="http://schemas.microsoft.com/office/drawing/2018/sketchyshapes" sd="4132796738">
                  <a:custGeom>
                    <a:avLst/>
                    <a:gdLst>
                      <a:gd name="connsiteX0" fmla="*/ 0 w 10515600"/>
                      <a:gd name="connsiteY0" fmla="*/ 0 h 4351338"/>
                      <a:gd name="connsiteX1" fmla="*/ 584200 w 10515600"/>
                      <a:gd name="connsiteY1" fmla="*/ 0 h 4351338"/>
                      <a:gd name="connsiteX2" fmla="*/ 958088 w 10515600"/>
                      <a:gd name="connsiteY2" fmla="*/ 0 h 4351338"/>
                      <a:gd name="connsiteX3" fmla="*/ 1226820 w 10515600"/>
                      <a:gd name="connsiteY3" fmla="*/ 0 h 4351338"/>
                      <a:gd name="connsiteX4" fmla="*/ 1811020 w 10515600"/>
                      <a:gd name="connsiteY4" fmla="*/ 0 h 4351338"/>
                      <a:gd name="connsiteX5" fmla="*/ 2500376 w 10515600"/>
                      <a:gd name="connsiteY5" fmla="*/ 0 h 4351338"/>
                      <a:gd name="connsiteX6" fmla="*/ 3189732 w 10515600"/>
                      <a:gd name="connsiteY6" fmla="*/ 0 h 4351338"/>
                      <a:gd name="connsiteX7" fmla="*/ 3879088 w 10515600"/>
                      <a:gd name="connsiteY7" fmla="*/ 0 h 4351338"/>
                      <a:gd name="connsiteX8" fmla="*/ 4147820 w 10515600"/>
                      <a:gd name="connsiteY8" fmla="*/ 0 h 4351338"/>
                      <a:gd name="connsiteX9" fmla="*/ 4837176 w 10515600"/>
                      <a:gd name="connsiteY9" fmla="*/ 0 h 4351338"/>
                      <a:gd name="connsiteX10" fmla="*/ 5211064 w 10515600"/>
                      <a:gd name="connsiteY10" fmla="*/ 0 h 4351338"/>
                      <a:gd name="connsiteX11" fmla="*/ 6005576 w 10515600"/>
                      <a:gd name="connsiteY11" fmla="*/ 0 h 4351338"/>
                      <a:gd name="connsiteX12" fmla="*/ 6274308 w 10515600"/>
                      <a:gd name="connsiteY12" fmla="*/ 0 h 4351338"/>
                      <a:gd name="connsiteX13" fmla="*/ 7068820 w 10515600"/>
                      <a:gd name="connsiteY13" fmla="*/ 0 h 4351338"/>
                      <a:gd name="connsiteX14" fmla="*/ 7863332 w 10515600"/>
                      <a:gd name="connsiteY14" fmla="*/ 0 h 4351338"/>
                      <a:gd name="connsiteX15" fmla="*/ 8657844 w 10515600"/>
                      <a:gd name="connsiteY15" fmla="*/ 0 h 4351338"/>
                      <a:gd name="connsiteX16" fmla="*/ 9136888 w 10515600"/>
                      <a:gd name="connsiteY16" fmla="*/ 0 h 4351338"/>
                      <a:gd name="connsiteX17" fmla="*/ 9405620 w 10515600"/>
                      <a:gd name="connsiteY17" fmla="*/ 0 h 4351338"/>
                      <a:gd name="connsiteX18" fmla="*/ 9779508 w 10515600"/>
                      <a:gd name="connsiteY18" fmla="*/ 0 h 4351338"/>
                      <a:gd name="connsiteX19" fmla="*/ 10515600 w 10515600"/>
                      <a:gd name="connsiteY19" fmla="*/ 0 h 4351338"/>
                      <a:gd name="connsiteX20" fmla="*/ 10515600 w 10515600"/>
                      <a:gd name="connsiteY20" fmla="*/ 413377 h 4351338"/>
                      <a:gd name="connsiteX21" fmla="*/ 10515600 w 10515600"/>
                      <a:gd name="connsiteY21" fmla="*/ 1044321 h 4351338"/>
                      <a:gd name="connsiteX22" fmla="*/ 10515600 w 10515600"/>
                      <a:gd name="connsiteY22" fmla="*/ 1501212 h 4351338"/>
                      <a:gd name="connsiteX23" fmla="*/ 10515600 w 10515600"/>
                      <a:gd name="connsiteY23" fmla="*/ 1958102 h 4351338"/>
                      <a:gd name="connsiteX24" fmla="*/ 10515600 w 10515600"/>
                      <a:gd name="connsiteY24" fmla="*/ 2545533 h 4351338"/>
                      <a:gd name="connsiteX25" fmla="*/ 10515600 w 10515600"/>
                      <a:gd name="connsiteY25" fmla="*/ 3176477 h 4351338"/>
                      <a:gd name="connsiteX26" fmla="*/ 10515600 w 10515600"/>
                      <a:gd name="connsiteY26" fmla="*/ 3720394 h 4351338"/>
                      <a:gd name="connsiteX27" fmla="*/ 10515600 w 10515600"/>
                      <a:gd name="connsiteY27" fmla="*/ 4351338 h 4351338"/>
                      <a:gd name="connsiteX28" fmla="*/ 9826244 w 10515600"/>
                      <a:gd name="connsiteY28" fmla="*/ 4351338 h 4351338"/>
                      <a:gd name="connsiteX29" fmla="*/ 9031732 w 10515600"/>
                      <a:gd name="connsiteY29" fmla="*/ 4351338 h 4351338"/>
                      <a:gd name="connsiteX30" fmla="*/ 8342376 w 10515600"/>
                      <a:gd name="connsiteY30" fmla="*/ 4351338 h 4351338"/>
                      <a:gd name="connsiteX31" fmla="*/ 7547864 w 10515600"/>
                      <a:gd name="connsiteY31" fmla="*/ 4351338 h 4351338"/>
                      <a:gd name="connsiteX32" fmla="*/ 6963664 w 10515600"/>
                      <a:gd name="connsiteY32" fmla="*/ 4351338 h 4351338"/>
                      <a:gd name="connsiteX33" fmla="*/ 6484620 w 10515600"/>
                      <a:gd name="connsiteY33" fmla="*/ 4351338 h 4351338"/>
                      <a:gd name="connsiteX34" fmla="*/ 6215888 w 10515600"/>
                      <a:gd name="connsiteY34" fmla="*/ 4351338 h 4351338"/>
                      <a:gd name="connsiteX35" fmla="*/ 5947156 w 10515600"/>
                      <a:gd name="connsiteY35" fmla="*/ 4351338 h 4351338"/>
                      <a:gd name="connsiteX36" fmla="*/ 5257800 w 10515600"/>
                      <a:gd name="connsiteY36" fmla="*/ 4351338 h 4351338"/>
                      <a:gd name="connsiteX37" fmla="*/ 4568444 w 10515600"/>
                      <a:gd name="connsiteY37" fmla="*/ 4351338 h 4351338"/>
                      <a:gd name="connsiteX38" fmla="*/ 3984244 w 10515600"/>
                      <a:gd name="connsiteY38" fmla="*/ 4351338 h 4351338"/>
                      <a:gd name="connsiteX39" fmla="*/ 3189732 w 10515600"/>
                      <a:gd name="connsiteY39" fmla="*/ 4351338 h 4351338"/>
                      <a:gd name="connsiteX40" fmla="*/ 2395220 w 10515600"/>
                      <a:gd name="connsiteY40" fmla="*/ 4351338 h 4351338"/>
                      <a:gd name="connsiteX41" fmla="*/ 1811020 w 10515600"/>
                      <a:gd name="connsiteY41" fmla="*/ 4351338 h 4351338"/>
                      <a:gd name="connsiteX42" fmla="*/ 1121664 w 10515600"/>
                      <a:gd name="connsiteY42" fmla="*/ 4351338 h 4351338"/>
                      <a:gd name="connsiteX43" fmla="*/ 852932 w 10515600"/>
                      <a:gd name="connsiteY43" fmla="*/ 4351338 h 4351338"/>
                      <a:gd name="connsiteX44" fmla="*/ 0 w 10515600"/>
                      <a:gd name="connsiteY44" fmla="*/ 4351338 h 4351338"/>
                      <a:gd name="connsiteX45" fmla="*/ 0 w 10515600"/>
                      <a:gd name="connsiteY45" fmla="*/ 3807421 h 4351338"/>
                      <a:gd name="connsiteX46" fmla="*/ 0 w 10515600"/>
                      <a:gd name="connsiteY46" fmla="*/ 3263504 h 4351338"/>
                      <a:gd name="connsiteX47" fmla="*/ 0 w 10515600"/>
                      <a:gd name="connsiteY47" fmla="*/ 2719586 h 4351338"/>
                      <a:gd name="connsiteX48" fmla="*/ 0 w 10515600"/>
                      <a:gd name="connsiteY48" fmla="*/ 2262696 h 4351338"/>
                      <a:gd name="connsiteX49" fmla="*/ 0 w 10515600"/>
                      <a:gd name="connsiteY49" fmla="*/ 1675265 h 4351338"/>
                      <a:gd name="connsiteX50" fmla="*/ 0 w 10515600"/>
                      <a:gd name="connsiteY50" fmla="*/ 1044321 h 4351338"/>
                      <a:gd name="connsiteX51" fmla="*/ 0 w 10515600"/>
                      <a:gd name="connsiteY51" fmla="*/ 543917 h 4351338"/>
                      <a:gd name="connsiteX52" fmla="*/ 0 w 10515600"/>
                      <a:gd name="connsiteY52" fmla="*/ 0 h 4351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515600" h="4351338" fill="none" extrusionOk="0">
                        <a:moveTo>
                          <a:pt x="0" y="0"/>
                        </a:moveTo>
                        <a:cubicBezTo>
                          <a:pt x="136337" y="-68568"/>
                          <a:pt x="294721" y="58996"/>
                          <a:pt x="584200" y="0"/>
                        </a:cubicBezTo>
                        <a:cubicBezTo>
                          <a:pt x="873679" y="-58996"/>
                          <a:pt x="830770" y="26047"/>
                          <a:pt x="958088" y="0"/>
                        </a:cubicBezTo>
                        <a:cubicBezTo>
                          <a:pt x="1085406" y="-26047"/>
                          <a:pt x="1166299" y="21359"/>
                          <a:pt x="1226820" y="0"/>
                        </a:cubicBezTo>
                        <a:cubicBezTo>
                          <a:pt x="1287341" y="-21359"/>
                          <a:pt x="1677345" y="30991"/>
                          <a:pt x="1811020" y="0"/>
                        </a:cubicBezTo>
                        <a:cubicBezTo>
                          <a:pt x="1944695" y="-30991"/>
                          <a:pt x="2168165" y="3191"/>
                          <a:pt x="2500376" y="0"/>
                        </a:cubicBezTo>
                        <a:cubicBezTo>
                          <a:pt x="2832587" y="-3191"/>
                          <a:pt x="2929362" y="29244"/>
                          <a:pt x="3189732" y="0"/>
                        </a:cubicBezTo>
                        <a:cubicBezTo>
                          <a:pt x="3450102" y="-29244"/>
                          <a:pt x="3606717" y="56950"/>
                          <a:pt x="3879088" y="0"/>
                        </a:cubicBezTo>
                        <a:cubicBezTo>
                          <a:pt x="4151459" y="-56950"/>
                          <a:pt x="4014886" y="14622"/>
                          <a:pt x="4147820" y="0"/>
                        </a:cubicBezTo>
                        <a:cubicBezTo>
                          <a:pt x="4280754" y="-14622"/>
                          <a:pt x="4662353" y="30049"/>
                          <a:pt x="4837176" y="0"/>
                        </a:cubicBezTo>
                        <a:cubicBezTo>
                          <a:pt x="5011999" y="-30049"/>
                          <a:pt x="5024701" y="25411"/>
                          <a:pt x="5211064" y="0"/>
                        </a:cubicBezTo>
                        <a:cubicBezTo>
                          <a:pt x="5397427" y="-25411"/>
                          <a:pt x="5724458" y="37620"/>
                          <a:pt x="6005576" y="0"/>
                        </a:cubicBezTo>
                        <a:cubicBezTo>
                          <a:pt x="6286694" y="-37620"/>
                          <a:pt x="6158551" y="15248"/>
                          <a:pt x="6274308" y="0"/>
                        </a:cubicBezTo>
                        <a:cubicBezTo>
                          <a:pt x="6390065" y="-15248"/>
                          <a:pt x="6736712" y="49012"/>
                          <a:pt x="7068820" y="0"/>
                        </a:cubicBezTo>
                        <a:cubicBezTo>
                          <a:pt x="7400928" y="-49012"/>
                          <a:pt x="7696190" y="57681"/>
                          <a:pt x="7863332" y="0"/>
                        </a:cubicBezTo>
                        <a:cubicBezTo>
                          <a:pt x="8030474" y="-57681"/>
                          <a:pt x="8372489" y="73561"/>
                          <a:pt x="8657844" y="0"/>
                        </a:cubicBezTo>
                        <a:cubicBezTo>
                          <a:pt x="8943199" y="-73561"/>
                          <a:pt x="8930431" y="23529"/>
                          <a:pt x="9136888" y="0"/>
                        </a:cubicBezTo>
                        <a:cubicBezTo>
                          <a:pt x="9343345" y="-23529"/>
                          <a:pt x="9324263" y="11550"/>
                          <a:pt x="9405620" y="0"/>
                        </a:cubicBezTo>
                        <a:cubicBezTo>
                          <a:pt x="9486977" y="-11550"/>
                          <a:pt x="9666136" y="3286"/>
                          <a:pt x="9779508" y="0"/>
                        </a:cubicBezTo>
                        <a:cubicBezTo>
                          <a:pt x="9892880" y="-3286"/>
                          <a:pt x="10239298" y="42620"/>
                          <a:pt x="10515600" y="0"/>
                        </a:cubicBezTo>
                        <a:cubicBezTo>
                          <a:pt x="10559642" y="161680"/>
                          <a:pt x="10467280" y="216987"/>
                          <a:pt x="10515600" y="413377"/>
                        </a:cubicBezTo>
                        <a:cubicBezTo>
                          <a:pt x="10563920" y="609767"/>
                          <a:pt x="10458003" y="917508"/>
                          <a:pt x="10515600" y="1044321"/>
                        </a:cubicBezTo>
                        <a:cubicBezTo>
                          <a:pt x="10573197" y="1171134"/>
                          <a:pt x="10464855" y="1376879"/>
                          <a:pt x="10515600" y="1501212"/>
                        </a:cubicBezTo>
                        <a:cubicBezTo>
                          <a:pt x="10566345" y="1625545"/>
                          <a:pt x="10467529" y="1746156"/>
                          <a:pt x="10515600" y="1958102"/>
                        </a:cubicBezTo>
                        <a:cubicBezTo>
                          <a:pt x="10563671" y="2170048"/>
                          <a:pt x="10506972" y="2370274"/>
                          <a:pt x="10515600" y="2545533"/>
                        </a:cubicBezTo>
                        <a:cubicBezTo>
                          <a:pt x="10524228" y="2720792"/>
                          <a:pt x="10450307" y="2969303"/>
                          <a:pt x="10515600" y="3176477"/>
                        </a:cubicBezTo>
                        <a:cubicBezTo>
                          <a:pt x="10580893" y="3383651"/>
                          <a:pt x="10486769" y="3496204"/>
                          <a:pt x="10515600" y="3720394"/>
                        </a:cubicBezTo>
                        <a:cubicBezTo>
                          <a:pt x="10544431" y="3944584"/>
                          <a:pt x="10460492" y="4129792"/>
                          <a:pt x="10515600" y="4351338"/>
                        </a:cubicBezTo>
                        <a:cubicBezTo>
                          <a:pt x="10232833" y="4371801"/>
                          <a:pt x="10048708" y="4313067"/>
                          <a:pt x="9826244" y="4351338"/>
                        </a:cubicBezTo>
                        <a:cubicBezTo>
                          <a:pt x="9603780" y="4389609"/>
                          <a:pt x="9226501" y="4347900"/>
                          <a:pt x="9031732" y="4351338"/>
                        </a:cubicBezTo>
                        <a:cubicBezTo>
                          <a:pt x="8836963" y="4354776"/>
                          <a:pt x="8619052" y="4322197"/>
                          <a:pt x="8342376" y="4351338"/>
                        </a:cubicBezTo>
                        <a:cubicBezTo>
                          <a:pt x="8065700" y="4380479"/>
                          <a:pt x="7805407" y="4284337"/>
                          <a:pt x="7547864" y="4351338"/>
                        </a:cubicBezTo>
                        <a:cubicBezTo>
                          <a:pt x="7290321" y="4418339"/>
                          <a:pt x="7114206" y="4324958"/>
                          <a:pt x="6963664" y="4351338"/>
                        </a:cubicBezTo>
                        <a:cubicBezTo>
                          <a:pt x="6813122" y="4377718"/>
                          <a:pt x="6590208" y="4314633"/>
                          <a:pt x="6484620" y="4351338"/>
                        </a:cubicBezTo>
                        <a:cubicBezTo>
                          <a:pt x="6379032" y="4388043"/>
                          <a:pt x="6316618" y="4323976"/>
                          <a:pt x="6215888" y="4351338"/>
                        </a:cubicBezTo>
                        <a:cubicBezTo>
                          <a:pt x="6115158" y="4378700"/>
                          <a:pt x="6045457" y="4337756"/>
                          <a:pt x="5947156" y="4351338"/>
                        </a:cubicBezTo>
                        <a:cubicBezTo>
                          <a:pt x="5848855" y="4364920"/>
                          <a:pt x="5589088" y="4274251"/>
                          <a:pt x="5257800" y="4351338"/>
                        </a:cubicBezTo>
                        <a:cubicBezTo>
                          <a:pt x="4926512" y="4428425"/>
                          <a:pt x="4715236" y="4332347"/>
                          <a:pt x="4568444" y="4351338"/>
                        </a:cubicBezTo>
                        <a:cubicBezTo>
                          <a:pt x="4421652" y="4370329"/>
                          <a:pt x="4230671" y="4283935"/>
                          <a:pt x="3984244" y="4351338"/>
                        </a:cubicBezTo>
                        <a:cubicBezTo>
                          <a:pt x="3737817" y="4418741"/>
                          <a:pt x="3451864" y="4339172"/>
                          <a:pt x="3189732" y="4351338"/>
                        </a:cubicBezTo>
                        <a:cubicBezTo>
                          <a:pt x="2927600" y="4363504"/>
                          <a:pt x="2610849" y="4312692"/>
                          <a:pt x="2395220" y="4351338"/>
                        </a:cubicBezTo>
                        <a:cubicBezTo>
                          <a:pt x="2179591" y="4389984"/>
                          <a:pt x="1956321" y="4350334"/>
                          <a:pt x="1811020" y="4351338"/>
                        </a:cubicBezTo>
                        <a:cubicBezTo>
                          <a:pt x="1665719" y="4352342"/>
                          <a:pt x="1422681" y="4289071"/>
                          <a:pt x="1121664" y="4351338"/>
                        </a:cubicBezTo>
                        <a:cubicBezTo>
                          <a:pt x="820647" y="4413605"/>
                          <a:pt x="959287" y="4336774"/>
                          <a:pt x="852932" y="4351338"/>
                        </a:cubicBezTo>
                        <a:cubicBezTo>
                          <a:pt x="746577" y="4365902"/>
                          <a:pt x="409406" y="4277634"/>
                          <a:pt x="0" y="4351338"/>
                        </a:cubicBezTo>
                        <a:cubicBezTo>
                          <a:pt x="-14473" y="4133576"/>
                          <a:pt x="63497" y="4033299"/>
                          <a:pt x="0" y="3807421"/>
                        </a:cubicBezTo>
                        <a:cubicBezTo>
                          <a:pt x="-63497" y="3581543"/>
                          <a:pt x="5951" y="3497596"/>
                          <a:pt x="0" y="3263504"/>
                        </a:cubicBezTo>
                        <a:cubicBezTo>
                          <a:pt x="-5951" y="3029412"/>
                          <a:pt x="33017" y="2873564"/>
                          <a:pt x="0" y="2719586"/>
                        </a:cubicBezTo>
                        <a:cubicBezTo>
                          <a:pt x="-33017" y="2565608"/>
                          <a:pt x="34832" y="2418971"/>
                          <a:pt x="0" y="2262696"/>
                        </a:cubicBezTo>
                        <a:cubicBezTo>
                          <a:pt x="-34832" y="2106421"/>
                          <a:pt x="6034" y="1953090"/>
                          <a:pt x="0" y="1675265"/>
                        </a:cubicBezTo>
                        <a:cubicBezTo>
                          <a:pt x="-6034" y="1397440"/>
                          <a:pt x="76" y="1291066"/>
                          <a:pt x="0" y="1044321"/>
                        </a:cubicBezTo>
                        <a:cubicBezTo>
                          <a:pt x="-76" y="797576"/>
                          <a:pt x="51369" y="760721"/>
                          <a:pt x="0" y="543917"/>
                        </a:cubicBezTo>
                        <a:cubicBezTo>
                          <a:pt x="-51369" y="327113"/>
                          <a:pt x="34929" y="125665"/>
                          <a:pt x="0" y="0"/>
                        </a:cubicBezTo>
                        <a:close/>
                      </a:path>
                      <a:path w="10515600" h="4351338" stroke="0" extrusionOk="0">
                        <a:moveTo>
                          <a:pt x="0" y="0"/>
                        </a:moveTo>
                        <a:cubicBezTo>
                          <a:pt x="149559" y="-55679"/>
                          <a:pt x="503360" y="49596"/>
                          <a:pt x="689356" y="0"/>
                        </a:cubicBezTo>
                        <a:cubicBezTo>
                          <a:pt x="875352" y="-49596"/>
                          <a:pt x="977486" y="40567"/>
                          <a:pt x="1063244" y="0"/>
                        </a:cubicBezTo>
                        <a:cubicBezTo>
                          <a:pt x="1149002" y="-40567"/>
                          <a:pt x="1315166" y="30033"/>
                          <a:pt x="1437132" y="0"/>
                        </a:cubicBezTo>
                        <a:cubicBezTo>
                          <a:pt x="1559098" y="-30033"/>
                          <a:pt x="1943052" y="45931"/>
                          <a:pt x="2126488" y="0"/>
                        </a:cubicBezTo>
                        <a:cubicBezTo>
                          <a:pt x="2309924" y="-45931"/>
                          <a:pt x="2517299" y="15414"/>
                          <a:pt x="2815844" y="0"/>
                        </a:cubicBezTo>
                        <a:cubicBezTo>
                          <a:pt x="3114389" y="-15414"/>
                          <a:pt x="3368501" y="45928"/>
                          <a:pt x="3610356" y="0"/>
                        </a:cubicBezTo>
                        <a:cubicBezTo>
                          <a:pt x="3852211" y="-45928"/>
                          <a:pt x="3977426" y="10489"/>
                          <a:pt x="4194556" y="0"/>
                        </a:cubicBezTo>
                        <a:cubicBezTo>
                          <a:pt x="4411686" y="-10489"/>
                          <a:pt x="4807881" y="77417"/>
                          <a:pt x="4989068" y="0"/>
                        </a:cubicBezTo>
                        <a:cubicBezTo>
                          <a:pt x="5170255" y="-77417"/>
                          <a:pt x="5351490" y="5426"/>
                          <a:pt x="5468112" y="0"/>
                        </a:cubicBezTo>
                        <a:cubicBezTo>
                          <a:pt x="5584734" y="-5426"/>
                          <a:pt x="5699682" y="10058"/>
                          <a:pt x="5842000" y="0"/>
                        </a:cubicBezTo>
                        <a:cubicBezTo>
                          <a:pt x="5984318" y="-10058"/>
                          <a:pt x="6020257" y="15464"/>
                          <a:pt x="6110732" y="0"/>
                        </a:cubicBezTo>
                        <a:cubicBezTo>
                          <a:pt x="6201207" y="-15464"/>
                          <a:pt x="6464140" y="54756"/>
                          <a:pt x="6800088" y="0"/>
                        </a:cubicBezTo>
                        <a:cubicBezTo>
                          <a:pt x="7136036" y="-54756"/>
                          <a:pt x="7208675" y="4497"/>
                          <a:pt x="7384288" y="0"/>
                        </a:cubicBezTo>
                        <a:cubicBezTo>
                          <a:pt x="7559901" y="-4497"/>
                          <a:pt x="7759020" y="65527"/>
                          <a:pt x="8073644" y="0"/>
                        </a:cubicBezTo>
                        <a:cubicBezTo>
                          <a:pt x="8388268" y="-65527"/>
                          <a:pt x="8594772" y="54632"/>
                          <a:pt x="8763000" y="0"/>
                        </a:cubicBezTo>
                        <a:cubicBezTo>
                          <a:pt x="8931228" y="-54632"/>
                          <a:pt x="8996699" y="9462"/>
                          <a:pt x="9136888" y="0"/>
                        </a:cubicBezTo>
                        <a:cubicBezTo>
                          <a:pt x="9277077" y="-9462"/>
                          <a:pt x="9647613" y="3710"/>
                          <a:pt x="9826244" y="0"/>
                        </a:cubicBezTo>
                        <a:cubicBezTo>
                          <a:pt x="10004875" y="-3710"/>
                          <a:pt x="10181375" y="80958"/>
                          <a:pt x="10515600" y="0"/>
                        </a:cubicBezTo>
                        <a:cubicBezTo>
                          <a:pt x="10572531" y="244726"/>
                          <a:pt x="10484119" y="396598"/>
                          <a:pt x="10515600" y="587431"/>
                        </a:cubicBezTo>
                        <a:cubicBezTo>
                          <a:pt x="10547081" y="778264"/>
                          <a:pt x="10501056" y="950426"/>
                          <a:pt x="10515600" y="1044321"/>
                        </a:cubicBezTo>
                        <a:cubicBezTo>
                          <a:pt x="10530144" y="1138216"/>
                          <a:pt x="10474951" y="1364259"/>
                          <a:pt x="10515600" y="1631752"/>
                        </a:cubicBezTo>
                        <a:cubicBezTo>
                          <a:pt x="10556249" y="1899245"/>
                          <a:pt x="10513842" y="1917588"/>
                          <a:pt x="10515600" y="2088642"/>
                        </a:cubicBezTo>
                        <a:cubicBezTo>
                          <a:pt x="10517358" y="2259696"/>
                          <a:pt x="10504924" y="2433519"/>
                          <a:pt x="10515600" y="2719586"/>
                        </a:cubicBezTo>
                        <a:cubicBezTo>
                          <a:pt x="10526276" y="3005653"/>
                          <a:pt x="10472747" y="2961079"/>
                          <a:pt x="10515600" y="3176477"/>
                        </a:cubicBezTo>
                        <a:cubicBezTo>
                          <a:pt x="10558453" y="3391875"/>
                          <a:pt x="10506423" y="3572427"/>
                          <a:pt x="10515600" y="3807421"/>
                        </a:cubicBezTo>
                        <a:cubicBezTo>
                          <a:pt x="10524777" y="4042415"/>
                          <a:pt x="10487412" y="4237246"/>
                          <a:pt x="10515600" y="4351338"/>
                        </a:cubicBezTo>
                        <a:cubicBezTo>
                          <a:pt x="10248234" y="4414754"/>
                          <a:pt x="10024702" y="4279352"/>
                          <a:pt x="9826244" y="4351338"/>
                        </a:cubicBezTo>
                        <a:cubicBezTo>
                          <a:pt x="9627786" y="4423324"/>
                          <a:pt x="9561654" y="4334457"/>
                          <a:pt x="9452356" y="4351338"/>
                        </a:cubicBezTo>
                        <a:cubicBezTo>
                          <a:pt x="9343058" y="4368219"/>
                          <a:pt x="8953637" y="4275675"/>
                          <a:pt x="8763000" y="4351338"/>
                        </a:cubicBezTo>
                        <a:cubicBezTo>
                          <a:pt x="8572363" y="4427001"/>
                          <a:pt x="8128795" y="4324883"/>
                          <a:pt x="7968488" y="4351338"/>
                        </a:cubicBezTo>
                        <a:cubicBezTo>
                          <a:pt x="7808181" y="4377793"/>
                          <a:pt x="7671310" y="4330472"/>
                          <a:pt x="7594600" y="4351338"/>
                        </a:cubicBezTo>
                        <a:cubicBezTo>
                          <a:pt x="7517890" y="4372204"/>
                          <a:pt x="7350092" y="4313801"/>
                          <a:pt x="7115556" y="4351338"/>
                        </a:cubicBezTo>
                        <a:cubicBezTo>
                          <a:pt x="6881020" y="4388875"/>
                          <a:pt x="6535073" y="4271296"/>
                          <a:pt x="6321044" y="4351338"/>
                        </a:cubicBezTo>
                        <a:cubicBezTo>
                          <a:pt x="6107015" y="4431380"/>
                          <a:pt x="5993339" y="4349628"/>
                          <a:pt x="5736844" y="4351338"/>
                        </a:cubicBezTo>
                        <a:cubicBezTo>
                          <a:pt x="5480349" y="4353048"/>
                          <a:pt x="5194960" y="4321294"/>
                          <a:pt x="4942332" y="4351338"/>
                        </a:cubicBezTo>
                        <a:cubicBezTo>
                          <a:pt x="4689704" y="4381382"/>
                          <a:pt x="4412895" y="4305784"/>
                          <a:pt x="4147820" y="4351338"/>
                        </a:cubicBezTo>
                        <a:cubicBezTo>
                          <a:pt x="3882745" y="4396892"/>
                          <a:pt x="3516358" y="4303646"/>
                          <a:pt x="3353308" y="4351338"/>
                        </a:cubicBezTo>
                        <a:cubicBezTo>
                          <a:pt x="3190258" y="4399030"/>
                          <a:pt x="3118552" y="4342687"/>
                          <a:pt x="2979420" y="4351338"/>
                        </a:cubicBezTo>
                        <a:cubicBezTo>
                          <a:pt x="2840288" y="4359989"/>
                          <a:pt x="2770530" y="4344464"/>
                          <a:pt x="2710688" y="4351338"/>
                        </a:cubicBezTo>
                        <a:cubicBezTo>
                          <a:pt x="2650846" y="4358212"/>
                          <a:pt x="2522567" y="4348063"/>
                          <a:pt x="2336800" y="4351338"/>
                        </a:cubicBezTo>
                        <a:cubicBezTo>
                          <a:pt x="2151033" y="4354613"/>
                          <a:pt x="1807340" y="4334706"/>
                          <a:pt x="1542288" y="4351338"/>
                        </a:cubicBezTo>
                        <a:cubicBezTo>
                          <a:pt x="1277236" y="4367970"/>
                          <a:pt x="1100822" y="4304139"/>
                          <a:pt x="852932" y="4351338"/>
                        </a:cubicBezTo>
                        <a:cubicBezTo>
                          <a:pt x="605042" y="4398537"/>
                          <a:pt x="411857" y="4324835"/>
                          <a:pt x="0" y="4351338"/>
                        </a:cubicBezTo>
                        <a:cubicBezTo>
                          <a:pt x="-10522" y="4225136"/>
                          <a:pt x="4769" y="4113036"/>
                          <a:pt x="0" y="3894448"/>
                        </a:cubicBezTo>
                        <a:cubicBezTo>
                          <a:pt x="-4769" y="3675860"/>
                          <a:pt x="21332" y="3630568"/>
                          <a:pt x="0" y="3437557"/>
                        </a:cubicBezTo>
                        <a:cubicBezTo>
                          <a:pt x="-21332" y="3244546"/>
                          <a:pt x="10678" y="3056834"/>
                          <a:pt x="0" y="2893640"/>
                        </a:cubicBezTo>
                        <a:cubicBezTo>
                          <a:pt x="-10678" y="2730446"/>
                          <a:pt x="20649" y="2594036"/>
                          <a:pt x="0" y="2436749"/>
                        </a:cubicBezTo>
                        <a:cubicBezTo>
                          <a:pt x="-20649" y="2279462"/>
                          <a:pt x="6998" y="2035719"/>
                          <a:pt x="0" y="1849319"/>
                        </a:cubicBezTo>
                        <a:cubicBezTo>
                          <a:pt x="-6998" y="1662919"/>
                          <a:pt x="62468" y="1503915"/>
                          <a:pt x="0" y="1218375"/>
                        </a:cubicBezTo>
                        <a:cubicBezTo>
                          <a:pt x="-62468" y="932835"/>
                          <a:pt x="36054" y="833069"/>
                          <a:pt x="0" y="587431"/>
                        </a:cubicBezTo>
                        <a:cubicBezTo>
                          <a:pt x="-36054" y="341793"/>
                          <a:pt x="13155" y="2424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s-MX" dirty="0"/>
              <a:t>programación de síntesis de sonido digital</a:t>
            </a:r>
          </a:p>
          <a:p>
            <a:r>
              <a:rPr lang="es-MX" dirty="0"/>
              <a:t>procesamiento de señales digitales</a:t>
            </a:r>
          </a:p>
          <a:p>
            <a:r>
              <a:rPr lang="es-MX" dirty="0"/>
              <a:t>composición musical algorítmica</a:t>
            </a:r>
          </a:p>
          <a:p>
            <a:r>
              <a:rPr lang="es-MX" dirty="0"/>
              <a:t>sistemas multimedia</a:t>
            </a:r>
          </a:p>
          <a:p>
            <a:r>
              <a:rPr lang="es-MX" dirty="0"/>
              <a:t>psicoacústica </a:t>
            </a:r>
          </a:p>
          <a:p>
            <a:r>
              <a:rPr lang="es-MX" dirty="0"/>
              <a:t>producción de audio y video 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4775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47FBB-3959-4D90-9B59-C478CE86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r>
              <a:rPr lang="es-MX" sz="3600" dirty="0">
                <a:solidFill>
                  <a:schemeClr val="accent2"/>
                </a:solidFill>
              </a:rPr>
              <a:t>Roy de Maistre</a:t>
            </a:r>
            <a:r>
              <a:rPr lang="es-MX" sz="3600" i="1" dirty="0">
                <a:solidFill>
                  <a:schemeClr val="accent2"/>
                </a:solidFill>
              </a:rPr>
              <a:t>  </a:t>
            </a:r>
            <a:r>
              <a:rPr lang="es-MX" sz="3100" i="1" dirty="0"/>
              <a:t>Composición rítmica en menor amarillo verde ,  1919</a:t>
            </a:r>
            <a:endParaRPr lang="es-AR" i="1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308EFE2-983D-4B1F-8280-1C52ABD09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2437" y="3996531"/>
            <a:ext cx="9525" cy="95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C53847-38FB-4104-9236-0185AF3F4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0D6A94-6A82-4DF0-86D9-C35E95A7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5312229" y="2645229"/>
            <a:ext cx="3193141" cy="31931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012EA1-8F29-44AD-A933-A04D77D6C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829" y="2174609"/>
            <a:ext cx="5936342" cy="438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D7AD5-B7F6-4DEA-9B91-ED945B59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accent2"/>
                </a:solidFill>
              </a:rPr>
              <a:t>Klee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7D66793-CB71-41A8-A27E-C7B3BC078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0" y="557522"/>
            <a:ext cx="7400657" cy="60692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44737FC-ED21-4954-84F5-9F67ADB8A35A}"/>
              </a:ext>
            </a:extLst>
          </p:cNvPr>
          <p:cNvSpPr txBox="1"/>
          <p:nvPr/>
        </p:nvSpPr>
        <p:spPr>
          <a:xfrm>
            <a:off x="625743" y="2278744"/>
            <a:ext cx="2639971" cy="14773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MX" dirty="0"/>
              <a:t>Interesado en la armonía tradicional y el contrapunto de la composición musical del siglo 18.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09074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13F77-5B57-4B4C-8F17-446571D8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668"/>
            <a:ext cx="10515600" cy="1325563"/>
          </a:xfrm>
        </p:spPr>
        <p:txBody>
          <a:bodyPr>
            <a:normAutofit/>
          </a:bodyPr>
          <a:lstStyle/>
          <a:p>
            <a:r>
              <a:rPr lang="es-AR" sz="4000" dirty="0">
                <a:solidFill>
                  <a:schemeClr val="accent2"/>
                </a:solidFill>
              </a:rPr>
              <a:t>Viking Eggeling y Richter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B77C5D-8C11-418E-9316-09B0FE79C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3437"/>
            <a:ext cx="4503058" cy="1325563"/>
          </a:xfrm>
          <a:ln w="57150">
            <a:solidFill>
              <a:schemeClr val="accent2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s-AR" dirty="0"/>
              <a:t>gran pintura horizontal</a:t>
            </a:r>
          </a:p>
          <a:p>
            <a:r>
              <a:rPr lang="es-MX" dirty="0"/>
              <a:t>Principios del contrapunto</a:t>
            </a:r>
          </a:p>
          <a:p>
            <a:r>
              <a:rPr lang="es-MX" dirty="0"/>
              <a:t>Orquestación de la forma</a:t>
            </a: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73F2D6-530E-46C0-9049-E3290C53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5" y="4032251"/>
            <a:ext cx="11884310" cy="215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09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FA6BC1-C7A6-4BA1-92DC-F44FC74B1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514"/>
            <a:ext cx="10515600" cy="5146449"/>
          </a:xfrm>
        </p:spPr>
        <p:txBody>
          <a:bodyPr/>
          <a:lstStyle/>
          <a:p>
            <a:r>
              <a:rPr lang="es-MX" dirty="0"/>
              <a:t>Se dieron cuenta de que el tipo de energía acumulada (en esa manera de orquestar las formas visuales de sus pergaminos) necesitaba ser liberada en movimiento</a:t>
            </a:r>
          </a:p>
          <a:p>
            <a:r>
              <a:rPr lang="es-MX" dirty="0"/>
              <a:t>Sus formas visuales para el cine eran comparables a los instrumentos musicales</a:t>
            </a:r>
          </a:p>
          <a:p>
            <a:r>
              <a:rPr lang="es-MX" dirty="0"/>
              <a:t>Que ahora tenían sus propias formas definidas de articularse a través de diferentes etapas, con movimiento, con el tiempo.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3776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3CD48-F16F-4343-9D5A-BF6F40CD9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Orquestación del movimiento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9739E8-FB42-49F8-B6D7-83244FCB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343" y="1980260"/>
            <a:ext cx="3225800" cy="692990"/>
          </a:xfrm>
          <a:ln w="57150"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s-MX" b="1" dirty="0"/>
              <a:t>Eggeling y Richter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8BD330-BB08-454D-B1ED-DE8E3DDEBA62}"/>
              </a:ext>
            </a:extLst>
          </p:cNvPr>
          <p:cNvSpPr txBox="1"/>
          <p:nvPr/>
        </p:nvSpPr>
        <p:spPr>
          <a:xfrm>
            <a:off x="7721600" y="1933840"/>
            <a:ext cx="3106057" cy="5847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MX" sz="3200" b="1" dirty="0"/>
              <a:t>energía  liberada </a:t>
            </a:r>
            <a:endParaRPr lang="es-AR" sz="32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81656DF-1CFB-42B5-969C-A6236F601522}"/>
              </a:ext>
            </a:extLst>
          </p:cNvPr>
          <p:cNvSpPr txBox="1"/>
          <p:nvPr/>
        </p:nvSpPr>
        <p:spPr>
          <a:xfrm>
            <a:off x="1585686" y="3038766"/>
            <a:ext cx="2783114" cy="6463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AR" sz="3600" b="1" dirty="0"/>
              <a:t>movimiento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EB9338-9056-4F80-AAD9-085C39C8C1C1}"/>
              </a:ext>
            </a:extLst>
          </p:cNvPr>
          <p:cNvSpPr txBox="1"/>
          <p:nvPr/>
        </p:nvSpPr>
        <p:spPr>
          <a:xfrm>
            <a:off x="7823202" y="3105833"/>
            <a:ext cx="2783112" cy="6463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AR" sz="3600" b="1" dirty="0"/>
              <a:t>En el tiempo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982E3D98-B6EA-42C4-89AF-A006A6FDA81F}"/>
              </a:ext>
            </a:extLst>
          </p:cNvPr>
          <p:cNvSpPr/>
          <p:nvPr/>
        </p:nvSpPr>
        <p:spPr>
          <a:xfrm>
            <a:off x="4891312" y="3180348"/>
            <a:ext cx="2365829" cy="497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9579412A-B15D-48AD-B898-855B21074E09}"/>
              </a:ext>
            </a:extLst>
          </p:cNvPr>
          <p:cNvSpPr/>
          <p:nvPr/>
        </p:nvSpPr>
        <p:spPr>
          <a:xfrm>
            <a:off x="5239656" y="2172121"/>
            <a:ext cx="2017485" cy="346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9E53BE5-D86A-4673-BC40-D64BD71FB072}"/>
              </a:ext>
            </a:extLst>
          </p:cNvPr>
          <p:cNvSpPr txBox="1"/>
          <p:nvPr/>
        </p:nvSpPr>
        <p:spPr>
          <a:xfrm>
            <a:off x="1335312" y="4050614"/>
            <a:ext cx="833120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dirty="0"/>
              <a:t>Viking Eggeling,Sinfonía Diagonales (1924) </a:t>
            </a:r>
            <a:r>
              <a:rPr lang="es-AR" sz="2400" dirty="0">
                <a:hlinkClick r:id="rId2"/>
              </a:rPr>
              <a:t>https://www.youtube.com/watch?v=-XivcjKFl2s</a:t>
            </a:r>
            <a:endParaRPr lang="es-A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dirty="0"/>
              <a:t>Richter, Ritmo 21 (1921) </a:t>
            </a:r>
            <a:r>
              <a:rPr lang="es-AR" sz="2400" dirty="0">
                <a:hlinkClick r:id="rId3"/>
              </a:rPr>
              <a:t>https://www.youtube.com/watch?v=R_kceafWtbE</a:t>
            </a:r>
            <a:endParaRPr lang="es-AR" sz="2400" dirty="0"/>
          </a:p>
          <a:p>
            <a:r>
              <a:rPr lang="es-A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8410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052F6-D34C-4F1C-961C-181D2029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Pinturas expresivas en movimiento y la partitura compuesta</a:t>
            </a: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98D377-DD7D-4928-ACC9-939FFEFBC46E}"/>
              </a:ext>
            </a:extLst>
          </p:cNvPr>
          <p:cNvSpPr txBox="1"/>
          <p:nvPr/>
        </p:nvSpPr>
        <p:spPr>
          <a:xfrm>
            <a:off x="1030513" y="1810191"/>
            <a:ext cx="6923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dirty="0">
                <a:solidFill>
                  <a:schemeClr val="accent2"/>
                </a:solidFill>
              </a:rPr>
              <a:t>Walter Ruttmann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93A135-3745-4CB4-B034-12752B23B730}"/>
              </a:ext>
            </a:extLst>
          </p:cNvPr>
          <p:cNvSpPr txBox="1"/>
          <p:nvPr/>
        </p:nvSpPr>
        <p:spPr>
          <a:xfrm>
            <a:off x="838200" y="291148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Primeras animaciones para el cine </a:t>
            </a:r>
            <a:endParaRPr lang="es-AR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8DB399B-76FE-4B07-86A8-3C29F610AE97}"/>
              </a:ext>
            </a:extLst>
          </p:cNvPr>
          <p:cNvSpPr txBox="1"/>
          <p:nvPr/>
        </p:nvSpPr>
        <p:spPr>
          <a:xfrm>
            <a:off x="838200" y="3892773"/>
            <a:ext cx="1115423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Lichtspiel Opus I (1921) </a:t>
            </a:r>
            <a:r>
              <a:rPr lang="de-DE" sz="2800" dirty="0">
                <a:hlinkClick r:id="rId2"/>
              </a:rPr>
              <a:t>https://www.youtube.com/watch?v=bkJwE2Q9Cac</a:t>
            </a:r>
            <a:endParaRPr lang="de-DE" sz="2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7326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26F51-8CB6-4937-A766-84A6D701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James Whitney </a:t>
            </a:r>
            <a:endParaRPr lang="es-AR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18E28C-44F5-4B46-9DD8-578506B3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1232"/>
          </a:xfrm>
          <a:ln w="57150">
            <a:solidFill>
              <a:schemeClr val="accent2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s-AR" i="1" dirty="0">
                <a:solidFill>
                  <a:schemeClr val="accent2">
                    <a:lumMod val="75000"/>
                  </a:schemeClr>
                </a:solidFill>
              </a:rPr>
              <a:t>Arabesque (1975) </a:t>
            </a:r>
            <a:r>
              <a:rPr lang="es-A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AR" dirty="0">
                <a:hlinkClick r:id="rId2"/>
              </a:rPr>
              <a:t>https://www.youtube.com/watch?v=cxkbScwt77g</a:t>
            </a:r>
            <a:endParaRPr lang="es-AR" dirty="0"/>
          </a:p>
          <a:p>
            <a:endParaRPr lang="es-AR" dirty="0"/>
          </a:p>
          <a:p>
            <a:r>
              <a:rPr lang="es-MX" i="1" dirty="0">
                <a:solidFill>
                  <a:schemeClr val="accent2">
                    <a:lumMod val="75000"/>
                  </a:schemeClr>
                </a:solidFill>
              </a:rPr>
              <a:t>Catálogo(1961)</a:t>
            </a:r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MX" dirty="0">
                <a:hlinkClick r:id="rId3"/>
              </a:rPr>
              <a:t>https://www.youtube.com/watch?v=kzniaKxMr2g</a:t>
            </a:r>
            <a:endParaRPr lang="es-MX" dirty="0"/>
          </a:p>
          <a:p>
            <a:endParaRPr lang="es-MX" dirty="0"/>
          </a:p>
          <a:p>
            <a:r>
              <a:rPr lang="es-MX" dirty="0"/>
              <a:t>  En 1958, </a:t>
            </a:r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Whitney Sr. </a:t>
            </a:r>
            <a:r>
              <a:rPr lang="es-MX" dirty="0"/>
              <a:t>diseñó su máquina de levas analógica mecánica, que se utilizó para crear los efectos visuales para</a:t>
            </a:r>
            <a:r>
              <a:rPr lang="es-AR" dirty="0"/>
              <a:t> </a:t>
            </a:r>
            <a:r>
              <a:rPr lang="es-AR" i="1" dirty="0"/>
              <a:t>Lapis película (1963-1966) </a:t>
            </a:r>
            <a:r>
              <a:rPr lang="es-AR" i="1" dirty="0">
                <a:hlinkClick r:id="rId3"/>
              </a:rPr>
              <a:t>https://www.youtube.com/watch?v=kzniaKxMr2g</a:t>
            </a:r>
            <a:endParaRPr lang="es-AR" i="1" dirty="0"/>
          </a:p>
          <a:p>
            <a:pPr marL="0" indent="0">
              <a:buNone/>
            </a:pPr>
            <a:endParaRPr lang="es-AR" i="1" dirty="0"/>
          </a:p>
        </p:txBody>
      </p:sp>
    </p:spTree>
    <p:extLst>
      <p:ext uri="{BB962C8B-B14F-4D97-AF65-F5344CB8AC3E}">
        <p14:creationId xmlns:p14="http://schemas.microsoft.com/office/powerpoint/2010/main" val="347964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C4E68-BA4A-4F66-BC82-0B4E5B89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800" dirty="0"/>
              <a:t>Programa de composición era utilizado para generar Imágenes de oscilaciones sonoras. Utilizó su software RDTD para producir su película.</a:t>
            </a:r>
            <a:endParaRPr lang="es-AR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7F9D88-11E7-411C-9B97-78C6A10E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5171" cy="496661"/>
          </a:xfrm>
        </p:spPr>
        <p:txBody>
          <a:bodyPr>
            <a:normAutofit fontScale="85000" lnSpcReduction="10000"/>
          </a:bodyPr>
          <a:lstStyle/>
          <a:p>
            <a:r>
              <a:rPr lang="es-AR" dirty="0" err="1">
                <a:solidFill>
                  <a:schemeClr val="accent2"/>
                </a:solidFill>
              </a:rPr>
              <a:t>Permutations</a:t>
            </a:r>
            <a:r>
              <a:rPr lang="es-AR" dirty="0">
                <a:solidFill>
                  <a:schemeClr val="accent2"/>
                </a:solidFill>
              </a:rPr>
              <a:t>(1968)Whitney Sr. </a:t>
            </a:r>
            <a:r>
              <a:rPr lang="es-AR" dirty="0">
                <a:solidFill>
                  <a:schemeClr val="accent2"/>
                </a:solidFill>
                <a:hlinkClick r:id="rId2"/>
              </a:rPr>
              <a:t>https://www.youtube.com/watch?v=b70AIflmz0Y</a:t>
            </a:r>
            <a:endParaRPr lang="es-AR" dirty="0">
              <a:solidFill>
                <a:schemeClr val="accent2"/>
              </a:solidFill>
            </a:endParaRPr>
          </a:p>
          <a:p>
            <a:endParaRPr lang="es-AR" dirty="0">
              <a:solidFill>
                <a:schemeClr val="accent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E5D12D-52F1-4458-9B0C-3A2E35FF9F02}"/>
              </a:ext>
            </a:extLst>
          </p:cNvPr>
          <p:cNvSpPr txBox="1"/>
          <p:nvPr/>
        </p:nvSpPr>
        <p:spPr>
          <a:xfrm>
            <a:off x="1045029" y="2905353"/>
            <a:ext cx="75474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 </a:t>
            </a:r>
            <a:r>
              <a:rPr lang="es-MX" sz="2800" dirty="0"/>
              <a:t>Hizo varios descubrimientos sobre las conexiones entre la música y cine. En 1975, discutió la dimensión temporal del arte, utilizando el término </a:t>
            </a:r>
            <a:r>
              <a:rPr lang="es-MX" sz="2800" dirty="0">
                <a:solidFill>
                  <a:schemeClr val="accent2"/>
                </a:solidFill>
              </a:rPr>
              <a:t>"Periódicos computacionales"</a:t>
            </a:r>
            <a:endParaRPr lang="es-A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30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21147A-63B0-412C-80CC-8452622EB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314" y="1253331"/>
            <a:ext cx="10515600" cy="4351338"/>
          </a:xfrm>
          <a:ln w="76200"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sz="4000" dirty="0"/>
              <a:t>Hoy en día con un enfoque más sistémico se utilizan una gran  variedad de tecnologías informáticas y mecánicas.</a:t>
            </a:r>
          </a:p>
          <a:p>
            <a:pPr marL="0" indent="0">
              <a:buNone/>
            </a:pPr>
            <a:r>
              <a:rPr lang="es-MX" sz="4000" dirty="0"/>
              <a:t>Los dispositivos tanto de hardware como de software, se utilizan para crear una mezcla de controladores de tiempo tanto físicos como virtuales que impulsan el rendimiento en vivo de imágenes y sonido.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3987324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FD10F-EC46-4444-896A-B2ECE31A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36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 sz="3100" b="1" dirty="0">
                <a:solidFill>
                  <a:schemeClr val="accent2"/>
                </a:solidFill>
              </a:rPr>
              <a:t>Interpretación musical visual</a:t>
            </a:r>
            <a:br>
              <a:rPr lang="es-MX" sz="3100" b="1" dirty="0">
                <a:solidFill>
                  <a:schemeClr val="accent2"/>
                </a:solidFill>
              </a:rPr>
            </a:br>
            <a:r>
              <a:rPr lang="es-MX" sz="3100" b="1" dirty="0">
                <a:solidFill>
                  <a:schemeClr val="accent2"/>
                </a:solidFill>
              </a:rPr>
              <a:t>Instrumentos y sistemas para realizar parámetros de imagen</a:t>
            </a:r>
            <a:br>
              <a:rPr lang="es-MX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44BFFA-419D-4545-830E-41DB010D6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3339"/>
            <a:ext cx="3574143" cy="3283404"/>
          </a:xfrm>
          <a:ln w="57150">
            <a:solidFill>
              <a:schemeClr val="accent2"/>
            </a:solidFill>
          </a:ln>
        </p:spPr>
        <p:txBody>
          <a:bodyPr/>
          <a:lstStyle/>
          <a:p>
            <a:r>
              <a:rPr lang="es-AR" dirty="0"/>
              <a:t>Golan Levin</a:t>
            </a:r>
          </a:p>
          <a:p>
            <a:r>
              <a:rPr lang="es-AR" dirty="0"/>
              <a:t> Fred Collopy</a:t>
            </a:r>
          </a:p>
          <a:p>
            <a:r>
              <a:rPr lang="es-AR" dirty="0"/>
              <a:t>Robert M. Fuhrer</a:t>
            </a:r>
          </a:p>
          <a:p>
            <a:r>
              <a:rPr lang="es-AR" dirty="0"/>
              <a:t>Roger B. Dannenberg </a:t>
            </a:r>
          </a:p>
          <a:p>
            <a:r>
              <a:rPr lang="es-AR" dirty="0"/>
              <a:t>Sydney Fels</a:t>
            </a:r>
          </a:p>
          <a:p>
            <a:r>
              <a:rPr lang="es-AR" dirty="0"/>
              <a:t> Kazushi Nishimoto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B51F66-0B94-42F1-9BAD-BD6D92135EC8}"/>
              </a:ext>
            </a:extLst>
          </p:cNvPr>
          <p:cNvSpPr txBox="1"/>
          <p:nvPr/>
        </p:nvSpPr>
        <p:spPr>
          <a:xfrm>
            <a:off x="5359399" y="5028421"/>
            <a:ext cx="6252029" cy="107721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MX" sz="3200" dirty="0"/>
              <a:t>variedad de tecnologías informáticas y mecánicas</a:t>
            </a:r>
            <a:endParaRPr lang="es-AR" sz="3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13BF13-A0C7-4D5E-B711-DBDEDC4E1ACC}"/>
              </a:ext>
            </a:extLst>
          </p:cNvPr>
          <p:cNvSpPr txBox="1"/>
          <p:nvPr/>
        </p:nvSpPr>
        <p:spPr>
          <a:xfrm>
            <a:off x="5257800" y="200516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En las  actuaciones musicales visuales se utilizan  instrumentos físicos que se tocan de manera</a:t>
            </a:r>
            <a:endParaRPr lang="es-AR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2246FA-3250-451B-AC70-F4C81A809861}"/>
              </a:ext>
            </a:extLst>
          </p:cNvPr>
          <p:cNvSpPr txBox="1"/>
          <p:nvPr/>
        </p:nvSpPr>
        <p:spPr>
          <a:xfrm>
            <a:off x="5359399" y="3480131"/>
            <a:ext cx="1770743" cy="5847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AR" sz="3200" b="1" dirty="0">
                <a:solidFill>
                  <a:schemeClr val="accent1"/>
                </a:solidFill>
              </a:rPr>
              <a:t>Análoga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9BFA27-8C70-434D-BD1D-F75108E4DE3B}"/>
              </a:ext>
            </a:extLst>
          </p:cNvPr>
          <p:cNvSpPr txBox="1"/>
          <p:nvPr/>
        </p:nvSpPr>
        <p:spPr>
          <a:xfrm>
            <a:off x="9699171" y="4154875"/>
            <a:ext cx="1654629" cy="5847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AR" sz="3200" b="1" dirty="0">
                <a:solidFill>
                  <a:schemeClr val="accent1"/>
                </a:solidFill>
              </a:rPr>
              <a:t>Sistema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ED8DA5-F1FA-4A32-A2E8-C52785C9445C}"/>
              </a:ext>
            </a:extLst>
          </p:cNvPr>
          <p:cNvSpPr txBox="1"/>
          <p:nvPr/>
        </p:nvSpPr>
        <p:spPr>
          <a:xfrm>
            <a:off x="5417456" y="4247208"/>
            <a:ext cx="177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Utilización</a:t>
            </a:r>
            <a:r>
              <a:rPr lang="es-MX" dirty="0"/>
              <a:t> </a:t>
            </a:r>
            <a:endParaRPr lang="es-AR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2A7A2A3-FDEB-433F-B931-0B027F707D26}"/>
              </a:ext>
            </a:extLst>
          </p:cNvPr>
          <p:cNvSpPr/>
          <p:nvPr/>
        </p:nvSpPr>
        <p:spPr>
          <a:xfrm>
            <a:off x="7188199" y="4384454"/>
            <a:ext cx="2013858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28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B8358-BA8B-419C-8CB9-6CD1273A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Una pieza de música visual utiliza un medio de arte visual de una manera que es más análoga a la de composición musical o interpretación. </a:t>
            </a:r>
            <a:endParaRPr lang="es-A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1C93D42-A82E-4D30-8BE4-8D1753CDC253}"/>
              </a:ext>
            </a:extLst>
          </p:cNvPr>
          <p:cNvSpPr/>
          <p:nvPr/>
        </p:nvSpPr>
        <p:spPr>
          <a:xfrm>
            <a:off x="838200" y="1874717"/>
            <a:ext cx="4791789" cy="1311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b="1" dirty="0">
                <a:solidFill>
                  <a:schemeClr val="tx1"/>
                </a:solidFill>
              </a:rPr>
              <a:t>Elementos visuales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806522-CA41-4D01-BA66-B1CF4D6707D7}"/>
              </a:ext>
            </a:extLst>
          </p:cNvPr>
          <p:cNvSpPr/>
          <p:nvPr/>
        </p:nvSpPr>
        <p:spPr>
          <a:xfrm>
            <a:off x="1046919" y="4055166"/>
            <a:ext cx="4823794" cy="15343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/>
              <a:t> </a:t>
            </a:r>
            <a:r>
              <a:rPr lang="es-AR" sz="3200" b="1" dirty="0">
                <a:solidFill>
                  <a:schemeClr val="tx1"/>
                </a:solidFill>
              </a:rPr>
              <a:t>Estrategias que se utilizan</a:t>
            </a:r>
            <a:r>
              <a:rPr lang="es-AR" sz="2000" dirty="0"/>
              <a:t> </a:t>
            </a:r>
            <a:endParaRPr lang="es-AR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42F3B7FF-AEEC-4184-BBF8-D7637040F55C}"/>
              </a:ext>
            </a:extLst>
          </p:cNvPr>
          <p:cNvSpPr/>
          <p:nvPr/>
        </p:nvSpPr>
        <p:spPr>
          <a:xfrm>
            <a:off x="6072809" y="22883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CA92BF17-292F-41C1-A6DE-81D90E7F6DAB}"/>
              </a:ext>
            </a:extLst>
          </p:cNvPr>
          <p:cNvSpPr/>
          <p:nvPr/>
        </p:nvSpPr>
        <p:spPr>
          <a:xfrm>
            <a:off x="6188765" y="48027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E19827-ECE4-4E33-8023-16E6049C9918}"/>
              </a:ext>
            </a:extLst>
          </p:cNvPr>
          <p:cNvSpPr/>
          <p:nvPr/>
        </p:nvSpPr>
        <p:spPr>
          <a:xfrm>
            <a:off x="7416711" y="1974108"/>
            <a:ext cx="3754805" cy="11131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>
                <a:solidFill>
                  <a:schemeClr val="tx1"/>
                </a:solidFill>
              </a:rPr>
              <a:t>medios mecánicos-software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A809347-9F64-4785-878E-8FAAE8CF9677}"/>
              </a:ext>
            </a:extLst>
          </p:cNvPr>
          <p:cNvSpPr/>
          <p:nvPr/>
        </p:nvSpPr>
        <p:spPr>
          <a:xfrm>
            <a:off x="7416711" y="3920228"/>
            <a:ext cx="3868575" cy="17649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1"/>
                </a:solidFill>
              </a:rPr>
              <a:t>son procedimientos similares a los empleados en la composición e interpretación musical.</a:t>
            </a:r>
            <a:endParaRPr lang="es-A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47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DA3E4-F57F-4415-938D-FAE91CB2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accent2"/>
                </a:solidFill>
              </a:rPr>
              <a:t>Crecimiento de la música visual</a:t>
            </a:r>
            <a:br>
              <a:rPr lang="es-MX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0D3455-ABDD-462F-B97D-7FADFCFB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1" y="1690689"/>
            <a:ext cx="10239829" cy="3824740"/>
          </a:xfrm>
          <a:ln w="57150">
            <a:solidFill>
              <a:schemeClr val="accent2"/>
            </a:solidFill>
          </a:ln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es-MX" sz="9600" dirty="0"/>
              <a:t>Seeing Sound: Practice-led Visual Music Research, Visual Music Marathons, See This Sound, Computer Music Journal, Festivales Punto  y Raya. </a:t>
            </a:r>
          </a:p>
          <a:p>
            <a:pPr>
              <a:lnSpc>
                <a:spcPct val="170000"/>
              </a:lnSpc>
            </a:pPr>
            <a:r>
              <a:rPr lang="es-MX" sz="9600" dirty="0"/>
              <a:t>En el centro de investigación CCRMA/Intermedia Performance Labe Universidad de Stanford se realizaron estudios detallados para la exploración de la relación entre el arte visual y música.</a:t>
            </a:r>
          </a:p>
          <a:p>
            <a:pPr>
              <a:lnSpc>
                <a:spcPct val="170000"/>
              </a:lnSpc>
            </a:pPr>
            <a:r>
              <a:rPr lang="es-MX" sz="9600" dirty="0"/>
              <a:t>Las organizaciones, la iota Center y el Centro para la Música </a:t>
            </a:r>
          </a:p>
          <a:p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C4680A3-4C07-44F8-B127-5D1A25B568FD}"/>
              </a:ext>
            </a:extLst>
          </p:cNvPr>
          <p:cNvSpPr txBox="1"/>
          <p:nvPr/>
        </p:nvSpPr>
        <p:spPr>
          <a:xfrm>
            <a:off x="838200" y="1027906"/>
            <a:ext cx="7362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Grupos de investigación, exposición y simposios</a:t>
            </a:r>
            <a:r>
              <a:rPr lang="es-MX" sz="1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8049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2E6D0-7F21-4EEF-8A48-454B86338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070" y="1876821"/>
            <a:ext cx="10515600" cy="1325563"/>
          </a:xfrm>
        </p:spPr>
        <p:txBody>
          <a:bodyPr/>
          <a:lstStyle/>
          <a:p>
            <a:r>
              <a:rPr lang="es-AR" dirty="0">
                <a:solidFill>
                  <a:schemeClr val="accent1"/>
                </a:solidFill>
              </a:rPr>
              <a:t>Visual IDIS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A90F06-F991-4DE3-9093-A864302FA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070" y="3429000"/>
            <a:ext cx="10395857" cy="2441575"/>
          </a:xfrm>
          <a:ln w="57150">
            <a:solidFill>
              <a:schemeClr val="accent2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MX" sz="4200" dirty="0"/>
              <a:t>Promueven la práctica tanto histórica como contemporánea en el campo de la música visual, foros para la recopilación de recursos, curaduría de exposiciones; promoviendo la práctica contemporánea, preservando películas históricas y construyendo una comunidad de todos aquellos interesados en el campo de la música visual; la experimentación, abstracción y animación.</a:t>
            </a:r>
          </a:p>
          <a:p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3A73C8-8EE9-4DA6-A522-D327BE215E5D}"/>
              </a:ext>
            </a:extLst>
          </p:cNvPr>
          <p:cNvSpPr txBox="1"/>
          <p:nvPr/>
        </p:nvSpPr>
        <p:spPr>
          <a:xfrm>
            <a:off x="898070" y="840183"/>
            <a:ext cx="101908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Se puede observar el crecimiento en el  campo de </a:t>
            </a:r>
            <a:r>
              <a:rPr lang="es-MX" sz="2800" dirty="0">
                <a:solidFill>
                  <a:schemeClr val="accent2"/>
                </a:solidFill>
              </a:rPr>
              <a:t>música visual </a:t>
            </a:r>
            <a:r>
              <a:rPr lang="es-MX" sz="2800" dirty="0"/>
              <a:t>con la promoción que realiza:</a:t>
            </a:r>
          </a:p>
        </p:txBody>
      </p:sp>
    </p:spTree>
    <p:extLst>
      <p:ext uri="{BB962C8B-B14F-4D97-AF65-F5344CB8AC3E}">
        <p14:creationId xmlns:p14="http://schemas.microsoft.com/office/powerpoint/2010/main" val="1192141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8EF7D-FE74-4107-8812-F5F7932EB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50497"/>
            <a:ext cx="10515600" cy="1325563"/>
          </a:xfrm>
        </p:spPr>
        <p:txBody>
          <a:bodyPr/>
          <a:lstStyle/>
          <a:p>
            <a:r>
              <a:rPr lang="es-MX" dirty="0">
                <a:solidFill>
                  <a:schemeClr val="accent2"/>
                </a:solidFill>
              </a:rPr>
              <a:t>ROBERT HENKE instalaciones </a:t>
            </a:r>
            <a:endParaRPr lang="es-AR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7B69B03-E00D-4C7F-BC1C-32CF29CB4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718574"/>
            <a:ext cx="5955143" cy="31419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E5410E0-82B8-4B51-9AB6-39C5F4B95D0D}"/>
              </a:ext>
            </a:extLst>
          </p:cNvPr>
          <p:cNvSpPr txBox="1"/>
          <p:nvPr/>
        </p:nvSpPr>
        <p:spPr>
          <a:xfrm>
            <a:off x="1524000" y="5860533"/>
            <a:ext cx="5021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hlinkClick r:id="rId3"/>
              </a:rPr>
              <a:t>https://roberthenke.com/concerts/cbm8032av.html</a:t>
            </a:r>
            <a:endParaRPr lang="es-AR" dirty="0"/>
          </a:p>
          <a:p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A5C2FE-DCC6-4352-8784-DFA6AB18B2EB}"/>
              </a:ext>
            </a:extLst>
          </p:cNvPr>
          <p:cNvSpPr txBox="1"/>
          <p:nvPr/>
        </p:nvSpPr>
        <p:spPr>
          <a:xfrm>
            <a:off x="1523999" y="604166"/>
            <a:ext cx="7779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Otro ejemplo puede ser visitando la pagina de Robert </a:t>
            </a:r>
            <a:r>
              <a:rPr lang="es-MX" sz="2400" dirty="0" err="1"/>
              <a:t>Henke</a:t>
            </a:r>
            <a:r>
              <a:rPr lang="es-MX" sz="2400" dirty="0"/>
              <a:t>  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790152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49079-72B8-4687-ABAF-CA15FF13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7200" dirty="0">
                <a:solidFill>
                  <a:schemeClr val="accent2">
                    <a:lumMod val="75000"/>
                  </a:schemeClr>
                </a:solidFill>
              </a:rPr>
              <a:t>Anexo</a:t>
            </a:r>
            <a:endParaRPr lang="es-AR" sz="7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B2C616-D62F-4889-B642-4760B48A570F}"/>
              </a:ext>
            </a:extLst>
          </p:cNvPr>
          <p:cNvSpPr txBox="1"/>
          <p:nvPr/>
        </p:nvSpPr>
        <p:spPr>
          <a:xfrm>
            <a:off x="1821543" y="2967335"/>
            <a:ext cx="8548913" cy="92333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sz="5400" dirty="0"/>
              <a:t>Sobre las teorías del color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3589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7516C-949D-47AE-9C7B-990D9652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accent2">
                    <a:lumMod val="75000"/>
                  </a:schemeClr>
                </a:solidFill>
              </a:rPr>
              <a:t>La correlación del color con los tonos musicales</a:t>
            </a:r>
            <a:endParaRPr lang="es-A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30268A-C98E-412A-A27A-B4D82A0D4A7E}"/>
              </a:ext>
            </a:extLst>
          </p:cNvPr>
          <p:cNvSpPr txBox="1"/>
          <p:nvPr/>
        </p:nvSpPr>
        <p:spPr>
          <a:xfrm>
            <a:off x="972457" y="2264229"/>
            <a:ext cx="10247086" cy="378565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/>
              <a:t>Las teorías del color de finales del siglo 18 y principios del siglo 19 influyeron en el plétora de órganos de color que fueron construidos a finales del siglo 19 y principios del siglo 20. Se creía en ese momento que la luz y el sonido eran físicamente similares. Sir Isaac Newton en su Ópticas (1704) fue el primero en observar una correspondencia entre el ancho de los siete rayos prismáticos y las longitudes de cuerda requeridas para producir la escala D, E, F, G, A, B, C. Newton ideó una correspondencia de anchos relativos del espectro de colores a las notas sucesivas de la escala musical. Sus correspondencias de color con la nota musical fueron: rojo con C, naranja con D, amarillo con E, verde con F, azul con G, índigo con A y violeta con B.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88443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0DEED76-BB5E-457F-9AEA-82970B2B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7" y="2558142"/>
            <a:ext cx="11544301" cy="29318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BAFA8B3-1F23-4E13-93C1-25BE725E4AF7}"/>
              </a:ext>
            </a:extLst>
          </p:cNvPr>
          <p:cNvSpPr txBox="1"/>
          <p:nvPr/>
        </p:nvSpPr>
        <p:spPr>
          <a:xfrm>
            <a:off x="449943" y="899886"/>
            <a:ext cx="11872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Relación de las notas musicales con sus respectivos colores </a:t>
            </a:r>
            <a:endParaRPr lang="es-AR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83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EE3E90-CC8A-4262-8397-EBEC8169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091" y="2097315"/>
            <a:ext cx="6595393" cy="4470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A734209-0741-44A4-889D-2A5919EEAD8D}"/>
              </a:ext>
            </a:extLst>
          </p:cNvPr>
          <p:cNvSpPr txBox="1"/>
          <p:nvPr/>
        </p:nvSpPr>
        <p:spPr>
          <a:xfrm>
            <a:off x="798286" y="290285"/>
            <a:ext cx="10929257" cy="1807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En 1875 el pintor estadounidense </a:t>
            </a:r>
            <a:r>
              <a:rPr lang="es-MX" sz="2800" dirty="0">
                <a:solidFill>
                  <a:schemeClr val="accent2">
                    <a:lumMod val="75000"/>
                  </a:schemeClr>
                </a:solidFill>
              </a:rPr>
              <a:t>Bainbridge Bishop </a:t>
            </a:r>
            <a:r>
              <a:rPr lang="es-MX" sz="2800" dirty="0"/>
              <a:t>creó un órgano de color para “pintar música” en una “pantalla hemisférica”. Su invento se exhibió ese año como parte del museo de atracciones y magia PT Barnum Museum en Nueva York.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36364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7CFEBD-A302-455C-A251-5809D0ED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2279374"/>
            <a:ext cx="10827026" cy="4094921"/>
          </a:xfrm>
          <a:ln w="57150"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r>
              <a:rPr lang="es-MX" sz="3600" dirty="0"/>
              <a:t>artista</a:t>
            </a:r>
          </a:p>
          <a:p>
            <a:r>
              <a:rPr lang="es-MX" sz="3600" dirty="0"/>
              <a:t> cineastas </a:t>
            </a:r>
          </a:p>
          <a:p>
            <a:r>
              <a:rPr lang="es-MX" sz="3600" dirty="0"/>
              <a:t> constructores de instrumentos de las tradiciones cinematográficas </a:t>
            </a:r>
          </a:p>
          <a:p>
            <a:r>
              <a:rPr lang="es-MX" sz="3600" dirty="0"/>
              <a:t> artísticas absolutas </a:t>
            </a:r>
          </a:p>
          <a:p>
            <a:r>
              <a:rPr lang="es-MX" sz="3600" dirty="0"/>
              <a:t> abstractas</a:t>
            </a:r>
          </a:p>
          <a:p>
            <a:r>
              <a:rPr lang="es-MX" sz="3600" dirty="0"/>
              <a:t> las tradiciones del órgano de color.</a:t>
            </a:r>
            <a:endParaRPr lang="es-AR" sz="36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1859E35-E5C6-4721-9CED-FECC1D6EE6B6}"/>
              </a:ext>
            </a:extLst>
          </p:cNvPr>
          <p:cNvSpPr txBox="1"/>
          <p:nvPr/>
        </p:nvSpPr>
        <p:spPr>
          <a:xfrm>
            <a:off x="1192696" y="887897"/>
            <a:ext cx="968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Construcción y composición musical utilizadas por: </a:t>
            </a:r>
            <a:endParaRPr lang="es-AR" sz="3600" dirty="0"/>
          </a:p>
        </p:txBody>
      </p:sp>
    </p:spTree>
    <p:extLst>
      <p:ext uri="{BB962C8B-B14F-4D97-AF65-F5344CB8AC3E}">
        <p14:creationId xmlns:p14="http://schemas.microsoft.com/office/powerpoint/2010/main" val="140572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AB343-2099-4DEF-B9A8-C92C5F6EC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Objetos visuales</a:t>
            </a:r>
            <a:br>
              <a:rPr lang="es-AR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A47F12-FE0D-4B12-A499-576D5B29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41625"/>
            <a:ext cx="10366829" cy="274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Las imágenes diseñadas por software permiten tener un control preciso para los  parámetros de la imagen, estos parámetros se convierten en nuevos objetos visuales accesibles para el artista y da como resultado imágenes que pueden consistir en patrones precisos y en formas ordenadas compuestos por un sinnúmero de puntos y líneas que se combinan y se transforman en el tiempo. </a:t>
            </a:r>
          </a:p>
          <a:p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C20772-8E87-4520-8B3B-DAA5345ED814}"/>
              </a:ext>
            </a:extLst>
          </p:cNvPr>
          <p:cNvSpPr txBox="1"/>
          <p:nvPr/>
        </p:nvSpPr>
        <p:spPr>
          <a:xfrm>
            <a:off x="838200" y="1646193"/>
            <a:ext cx="2471057" cy="5847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AR" sz="3200" dirty="0"/>
              <a:t>Música visual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4790EF-D8A8-46FC-A26D-79F156F01B10}"/>
              </a:ext>
            </a:extLst>
          </p:cNvPr>
          <p:cNvSpPr txBox="1"/>
          <p:nvPr/>
        </p:nvSpPr>
        <p:spPr>
          <a:xfrm>
            <a:off x="7104112" y="1646193"/>
            <a:ext cx="2151743" cy="5847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AR" sz="3200" dirty="0"/>
              <a:t>Elementos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420A046-5AB7-4941-BDED-9EE9836DE883}"/>
              </a:ext>
            </a:extLst>
          </p:cNvPr>
          <p:cNvSpPr txBox="1"/>
          <p:nvPr/>
        </p:nvSpPr>
        <p:spPr>
          <a:xfrm>
            <a:off x="5384071" y="3166684"/>
            <a:ext cx="6096000" cy="15696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MX" sz="2400" dirty="0"/>
              <a:t>simples de un dibujo o diseño gráfico</a:t>
            </a:r>
          </a:p>
          <a:p>
            <a:r>
              <a:rPr lang="es-MX" sz="2400" dirty="0"/>
              <a:t> figuras más complejas elaboradas a partir de elementos simples de imagen y gráficos, pantallas con infinidad de colores y texturas. 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B9C9575-A314-4F7B-A879-8F374A92E8CD}"/>
              </a:ext>
            </a:extLst>
          </p:cNvPr>
          <p:cNvSpPr/>
          <p:nvPr/>
        </p:nvSpPr>
        <p:spPr>
          <a:xfrm>
            <a:off x="3611928" y="1801224"/>
            <a:ext cx="3077029" cy="274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380DAD53-0656-4FB0-B94D-C5CA296F1FC4}"/>
              </a:ext>
            </a:extLst>
          </p:cNvPr>
          <p:cNvSpPr/>
          <p:nvPr/>
        </p:nvSpPr>
        <p:spPr>
          <a:xfrm rot="16200000" flipH="1">
            <a:off x="7915269" y="2516394"/>
            <a:ext cx="529430" cy="367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627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4CDFA2B-1E51-4CBF-AB71-43E3CD95E5EB}"/>
              </a:ext>
            </a:extLst>
          </p:cNvPr>
          <p:cNvSpPr txBox="1"/>
          <p:nvPr/>
        </p:nvSpPr>
        <p:spPr>
          <a:xfrm>
            <a:off x="863600" y="458956"/>
            <a:ext cx="104648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000" dirty="0">
                <a:solidFill>
                  <a:schemeClr val="accent2">
                    <a:lumMod val="75000"/>
                  </a:schemeClr>
                </a:solidFill>
              </a:rPr>
              <a:t>Identificación de la práctica de la música visual</a:t>
            </a:r>
          </a:p>
          <a:p>
            <a:endParaRPr lang="es-MX" sz="4000" dirty="0"/>
          </a:p>
          <a:p>
            <a:r>
              <a:rPr lang="es-MX" sz="2000" dirty="0"/>
              <a:t>El término música visual se utiliza para describir con mayor precisión la interacción de elementos visuales y musicales.</a:t>
            </a:r>
          </a:p>
          <a:p>
            <a:r>
              <a:rPr lang="es-MX" sz="2000" dirty="0"/>
              <a:t> El uso contemporáneo del término música visual ha surgido principalmente de la presentación de exposiciones documentadas en catálogo o libros</a:t>
            </a:r>
          </a:p>
          <a:p>
            <a:endParaRPr lang="es-MX" sz="2000" dirty="0"/>
          </a:p>
          <a:p>
            <a:r>
              <a:rPr lang="es-MX" sz="2000" dirty="0"/>
              <a:t> </a:t>
            </a:r>
            <a:r>
              <a:rPr lang="es-MX" sz="2000" dirty="0">
                <a:solidFill>
                  <a:schemeClr val="accent2"/>
                </a:solidFill>
              </a:rPr>
              <a:t>Brougher et al., 2005; Buey y otros, 2006; McDonnell, 2007; Rainer et al. 2009).Larry Cuba, Calculated Movements (1985). Sonde: Larry Simon, Craig Harris, Rand Weatherwax.</a:t>
            </a:r>
          </a:p>
          <a:p>
            <a:endParaRPr lang="es-MX" sz="2000" dirty="0">
              <a:solidFill>
                <a:schemeClr val="accent2"/>
              </a:solidFill>
            </a:endParaRPr>
          </a:p>
          <a:p>
            <a:r>
              <a:rPr lang="es-MX" sz="2000" b="1" dirty="0">
                <a:solidFill>
                  <a:schemeClr val="accent2"/>
                </a:solidFill>
              </a:rPr>
              <a:t>William Morritz </a:t>
            </a:r>
            <a:r>
              <a:rPr lang="es-MX" sz="2000" dirty="0"/>
              <a:t>historiador de la música visual ha utilizado el término música visual en sus investigaciones, destacando el surgimiento de obras de música visual que proporcionaban los </a:t>
            </a:r>
          </a:p>
          <a:p>
            <a:r>
              <a:rPr lang="es-MX" sz="2000" dirty="0"/>
              <a:t>inicios de la estética para nuevos artistas tales como </a:t>
            </a:r>
          </a:p>
          <a:p>
            <a:r>
              <a:rPr lang="es-MX" sz="2000" b="1" dirty="0">
                <a:solidFill>
                  <a:schemeClr val="accent2"/>
                </a:solidFill>
              </a:rPr>
              <a:t>Oskar Fischinger</a:t>
            </a:r>
            <a:r>
              <a:rPr lang="es-MX" sz="2000" b="1" dirty="0"/>
              <a:t>. </a:t>
            </a:r>
            <a:r>
              <a:rPr lang="es-MX" sz="2000" dirty="0">
                <a:hlinkClick r:id="rId2"/>
              </a:rPr>
              <a:t>https://www.youtube.com/watch?v=77X6G0wcpZU</a:t>
            </a:r>
            <a:endParaRPr lang="es-MX" sz="2000" dirty="0"/>
          </a:p>
          <a:p>
            <a:endParaRPr lang="es-MX" sz="2000" dirty="0"/>
          </a:p>
          <a:p>
            <a:r>
              <a:rPr lang="es-MX" sz="2000" dirty="0"/>
              <a:t> </a:t>
            </a:r>
            <a:r>
              <a:rPr lang="es-MX" sz="2000" b="1" dirty="0">
                <a:solidFill>
                  <a:schemeClr val="accent2"/>
                </a:solidFill>
              </a:rPr>
              <a:t>Roger Fry </a:t>
            </a:r>
            <a:r>
              <a:rPr lang="es-MX" sz="2000" dirty="0"/>
              <a:t>artista y critico por su parte utilizaba el mismo termino para las oposiciones de color de las pinturas abstractas de </a:t>
            </a:r>
            <a:r>
              <a:rPr lang="es-MX" sz="2000" b="1" dirty="0">
                <a:solidFill>
                  <a:schemeClr val="accent2"/>
                </a:solidFill>
              </a:rPr>
              <a:t>Wassily Kandinsky. </a:t>
            </a:r>
          </a:p>
        </p:txBody>
      </p:sp>
    </p:spTree>
    <p:extLst>
      <p:ext uri="{BB962C8B-B14F-4D97-AF65-F5344CB8AC3E}">
        <p14:creationId xmlns:p14="http://schemas.microsoft.com/office/powerpoint/2010/main" val="85584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C7BA834-114D-4E09-9564-7EB6513D1644}"/>
              </a:ext>
            </a:extLst>
          </p:cNvPr>
          <p:cNvSpPr txBox="1"/>
          <p:nvPr/>
        </p:nvSpPr>
        <p:spPr>
          <a:xfrm>
            <a:off x="754742" y="1001485"/>
            <a:ext cx="111469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dirty="0"/>
              <a:t>¿Que va a proponer </a:t>
            </a:r>
            <a:r>
              <a:rPr lang="es-MX" sz="3600" b="1" dirty="0">
                <a:solidFill>
                  <a:schemeClr val="accent2"/>
                </a:solidFill>
              </a:rPr>
              <a:t>Maura McDonnell </a:t>
            </a:r>
            <a:r>
              <a:rPr lang="es-MX" sz="3600" dirty="0"/>
              <a:t>para identificar esta modalidad ?</a:t>
            </a:r>
          </a:p>
          <a:p>
            <a:endParaRPr lang="es-MX" sz="3600" dirty="0"/>
          </a:p>
          <a:p>
            <a:r>
              <a:rPr lang="es-MX" sz="3600" dirty="0"/>
              <a:t>Tomar como punto de partida para cualquier investigación sobre la música visual contemporánea las definiciones que proporcionaron los investigadores: </a:t>
            </a:r>
          </a:p>
          <a:p>
            <a:endParaRPr lang="es-MX" sz="3600" dirty="0">
              <a:solidFill>
                <a:schemeClr val="accent2"/>
              </a:solidFill>
            </a:endParaRPr>
          </a:p>
          <a:p>
            <a:r>
              <a:rPr lang="es-MX" sz="3600" b="1" dirty="0">
                <a:solidFill>
                  <a:schemeClr val="accent2"/>
                </a:solidFill>
              </a:rPr>
              <a:t>Jack Ox y Cindy Keefer</a:t>
            </a:r>
            <a:endParaRPr lang="es-MX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9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7AAFF-6F85-4AF1-88DF-7AECCB0F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3200" b="1" dirty="0">
                <a:solidFill>
                  <a:schemeClr val="accent2"/>
                </a:solidFill>
              </a:rPr>
              <a:t>Jack Ox y Cindy Keefer </a:t>
            </a:r>
            <a:r>
              <a:rPr lang="es-MX" sz="3200" b="1" dirty="0"/>
              <a:t> </a:t>
            </a:r>
            <a:r>
              <a:rPr lang="es-MX" sz="3200" dirty="0"/>
              <a:t>caracterizan al termino </a:t>
            </a:r>
            <a:r>
              <a:rPr lang="es-MX" sz="3200" b="1" dirty="0">
                <a:solidFill>
                  <a:schemeClr val="accent2"/>
                </a:solidFill>
              </a:rPr>
              <a:t>MUSICA VISUAL </a:t>
            </a:r>
            <a:r>
              <a:rPr lang="es-MX" sz="3200" dirty="0"/>
              <a:t>en cuatro estructuras visuales diferentes:</a:t>
            </a:r>
            <a:endParaRPr lang="es-AR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6FE1F6-76B1-41A5-BB72-20C617BBD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548"/>
            <a:ext cx="10515600" cy="4361415"/>
          </a:xfrm>
          <a:ln w="5715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s-MX" dirty="0"/>
              <a:t>La estructura visual es una visualización de la música como traducción de una composición musical o sonido a un lenguaje visual.</a:t>
            </a:r>
          </a:p>
          <a:p>
            <a:r>
              <a:rPr lang="es-MX" dirty="0"/>
              <a:t> La estructura visual es una narrativa basada en el tiempo. Estructura visual  similar a la estructura de un tipo o estilo de música.</a:t>
            </a:r>
          </a:p>
          <a:p>
            <a:r>
              <a:rPr lang="es-MX" dirty="0"/>
              <a:t> La estructura visual se define como una traducción directa de imagen a sonido o música.</a:t>
            </a:r>
          </a:p>
          <a:p>
            <a:r>
              <a:rPr lang="es-MX" dirty="0"/>
              <a:t> La estructura visual es una composición visual que no se realiza de forma lineal, sino que es algo más estático como un lienzo de 7’ x 8’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7447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06AD3-6204-4002-B65C-CCB9559A7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032" y="3284741"/>
            <a:ext cx="6096000" cy="3008875"/>
          </a:xfrm>
          <a:ln w="57150">
            <a:solidFill>
              <a:schemeClr val="accent2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s-MX" sz="4400" dirty="0"/>
              <a:t>cine de animación,</a:t>
            </a:r>
          </a:p>
          <a:p>
            <a:r>
              <a:rPr lang="es-MX" sz="4400" dirty="0"/>
              <a:t>animación audiovisual</a:t>
            </a:r>
          </a:p>
          <a:p>
            <a:r>
              <a:rPr lang="es-MX" sz="4400" dirty="0"/>
              <a:t>composición audiovisual</a:t>
            </a:r>
          </a:p>
          <a:p>
            <a:r>
              <a:rPr lang="es-MX" sz="4400" dirty="0"/>
              <a:t>cine electrónico</a:t>
            </a:r>
          </a:p>
          <a:p>
            <a:pPr marL="0" indent="0">
              <a:buNone/>
            </a:pPr>
            <a:r>
              <a:rPr lang="es-MX" sz="4400" dirty="0"/>
              <a:t>•cine electroacústico,</a:t>
            </a:r>
          </a:p>
          <a:p>
            <a:r>
              <a:rPr lang="es-MX" sz="4400" dirty="0"/>
              <a:t>pintura en movimiento</a:t>
            </a:r>
          </a:p>
          <a:p>
            <a:r>
              <a:rPr lang="es-MX" sz="4400" dirty="0"/>
              <a:t>videos musicales.</a:t>
            </a:r>
          </a:p>
          <a:p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E20FCF-5FE9-4093-B2A7-98F8E8C9E1FF}"/>
              </a:ext>
            </a:extLst>
          </p:cNvPr>
          <p:cNvSpPr txBox="1"/>
          <p:nvPr/>
        </p:nvSpPr>
        <p:spPr>
          <a:xfrm>
            <a:off x="2061029" y="851878"/>
            <a:ext cx="87811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Según </a:t>
            </a:r>
            <a:r>
              <a:rPr lang="es-MX" sz="2800" b="1" dirty="0">
                <a:solidFill>
                  <a:schemeClr val="accent2"/>
                </a:solidFill>
              </a:rPr>
              <a:t>Maura McDonnell</a:t>
            </a:r>
            <a:r>
              <a:rPr lang="es-MX" sz="2800" dirty="0"/>
              <a:t>, el termino </a:t>
            </a:r>
            <a:r>
              <a:rPr lang="es-MX" sz="2800" b="1" dirty="0">
                <a:solidFill>
                  <a:schemeClr val="accent2">
                    <a:lumMod val="75000"/>
                  </a:schemeClr>
                </a:solidFill>
              </a:rPr>
              <a:t>música visual </a:t>
            </a:r>
            <a:r>
              <a:rPr lang="es-MX" sz="2800" dirty="0"/>
              <a:t>también debe utilizarse para aquellas obras  que se nombran con términos tales como: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6805360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2086</Words>
  <Application>Microsoft Office PowerPoint</Application>
  <PresentationFormat>Panorámica</PresentationFormat>
  <Paragraphs>198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de Office</vt:lpstr>
      <vt:lpstr>Música visual    </vt:lpstr>
      <vt:lpstr>Sobre Maura McDonnell </vt:lpstr>
      <vt:lpstr>Una pieza de música visual utiliza un medio de arte visual de una manera que es más análoga a la de composición musical o interpretación. </vt:lpstr>
      <vt:lpstr>Presentación de PowerPoint</vt:lpstr>
      <vt:lpstr>Objetos visuales </vt:lpstr>
      <vt:lpstr>Presentación de PowerPoint</vt:lpstr>
      <vt:lpstr>Presentación de PowerPoint</vt:lpstr>
      <vt:lpstr>Jack Ox y Cindy Keefer  caracterizan al termino MUSICA VISUAL en cuatro estructuras visuales diferentes:</vt:lpstr>
      <vt:lpstr>Presentación de PowerPoint</vt:lpstr>
      <vt:lpstr>Presentación de PowerPoint</vt:lpstr>
      <vt:lpstr>Presentación de PowerPoint</vt:lpstr>
      <vt:lpstr>Walter Ruttmann previó esto en 1919 cuando observó que el progreso tecnológico conduciría a la aceleración de la transferencia de información entre el sonido y la imagen. </vt:lpstr>
      <vt:lpstr>John Hales Whitney, Sr. (8 de abril de 1917–22 de septiembre de 1995) </vt:lpstr>
      <vt:lpstr>Presentación de PowerPoint</vt:lpstr>
      <vt:lpstr>Composición de música visual</vt:lpstr>
      <vt:lpstr>Conceptos de la música en las obras de música visual </vt:lpstr>
      <vt:lpstr>Pintar según un lenguaje de música Metáfora </vt:lpstr>
      <vt:lpstr>Composición No.218, 1919 Kandinsky (1866-1944) </vt:lpstr>
      <vt:lpstr>Roy De Maistre Ideo un sistema en el cual utilizó: </vt:lpstr>
      <vt:lpstr> Roy de Maistre  Composición rítmica en menor amarillo verde ,  1919</vt:lpstr>
      <vt:lpstr>Klee</vt:lpstr>
      <vt:lpstr>Viking Eggeling y Richter </vt:lpstr>
      <vt:lpstr>Presentación de PowerPoint</vt:lpstr>
      <vt:lpstr>Orquestación del movimiento </vt:lpstr>
      <vt:lpstr>Pinturas expresivas en movimiento y la partitura compuesta</vt:lpstr>
      <vt:lpstr>James Whitney </vt:lpstr>
      <vt:lpstr>Programa de composición era utilizado para generar Imágenes de oscilaciones sonoras. Utilizó su software RDTD para producir su película.</vt:lpstr>
      <vt:lpstr>Presentación de PowerPoint</vt:lpstr>
      <vt:lpstr>Interpretación musical visual Instrumentos y sistemas para realizar parámetros de imagen </vt:lpstr>
      <vt:lpstr>Crecimiento de la música visual </vt:lpstr>
      <vt:lpstr>Visual IDIS </vt:lpstr>
      <vt:lpstr>ROBERT HENKE instalaciones </vt:lpstr>
      <vt:lpstr>Anexo</vt:lpstr>
      <vt:lpstr>La correlación del color con los tonos musicales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Música visual    Maura McDonnel</dc:title>
  <dc:creator>fabian bassino</dc:creator>
  <cp:lastModifiedBy>fabian bassino</cp:lastModifiedBy>
  <cp:revision>40</cp:revision>
  <dcterms:created xsi:type="dcterms:W3CDTF">2023-10-03T09:25:40Z</dcterms:created>
  <dcterms:modified xsi:type="dcterms:W3CDTF">2023-10-08T23:29:14Z</dcterms:modified>
</cp:coreProperties>
</file>